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96" r:id="rId2"/>
    <p:sldId id="291" r:id="rId3"/>
    <p:sldId id="298" r:id="rId4"/>
    <p:sldId id="292" r:id="rId5"/>
    <p:sldId id="293" r:id="rId6"/>
    <p:sldId id="256" r:id="rId7"/>
    <p:sldId id="258" r:id="rId8"/>
    <p:sldId id="261" r:id="rId9"/>
    <p:sldId id="260" r:id="rId10"/>
    <p:sldId id="259"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8" r:id="rId33"/>
    <p:sldId id="287" r:id="rId34"/>
    <p:sldId id="286" r:id="rId35"/>
    <p:sldId id="285" r:id="rId36"/>
    <p:sldId id="284" r:id="rId37"/>
    <p:sldId id="283" r:id="rId38"/>
    <p:sldId id="289" r:id="rId39"/>
    <p:sldId id="290" r:id="rId40"/>
    <p:sldId id="299" r:id="rId41"/>
    <p:sldId id="300" r:id="rId42"/>
    <p:sldId id="297" r:id="rId43"/>
    <p:sldId id="301"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varScale="1">
        <p:scale>
          <a:sx n="47" d="100"/>
          <a:sy n="47" d="100"/>
        </p:scale>
        <p:origin x="-96" y="-222"/>
      </p:cViewPr>
      <p:guideLst>
        <p:guide orient="horz" pos="2160"/>
        <p:guide pos="2880"/>
      </p:guideLst>
    </p:cSldViewPr>
  </p:slideViewPr>
  <p:notesTextViewPr>
    <p:cViewPr>
      <p:scale>
        <a:sx n="1" d="1"/>
        <a:sy n="1" d="1"/>
      </p:scale>
      <p:origin x="0" y="0"/>
    </p:cViewPr>
  </p:notesTextViewPr>
  <p:sorterViewPr>
    <p:cViewPr>
      <p:scale>
        <a:sx n="100" d="100"/>
        <a:sy n="100" d="100"/>
      </p:scale>
      <p:origin x="0" y="1200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648C2FF-5545-43D2-9D1E-40E3F85C32CB}" type="datetimeFigureOut">
              <a:rPr lang="en-GB"/>
              <a:pPr>
                <a:defRPr/>
              </a:pPr>
              <a:t>02/06/2012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3F85E7E-6DAB-4792-9A5D-46F0739BA624}"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F7284CC-617A-442E-B7E5-73947BC2AB57}" type="slidenum">
              <a:rPr lang="en-GB"/>
              <a:pPr fontAlgn="base">
                <a:spcBef>
                  <a:spcPct val="0"/>
                </a:spcBef>
                <a:spcAft>
                  <a:spcPct val="0"/>
                </a:spcAft>
              </a:pPr>
              <a:t>23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BF4605B2-82FA-48D0-844D-939807CD2905}" type="datetimeFigureOut">
              <a:rPr lang="en-GB"/>
              <a:pPr>
                <a:defRPr/>
              </a:pPr>
              <a:t>02/06/2012</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A47E6822-F640-4624-8F87-296368682B58}"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A5CC893-DFF9-43B9-B582-A593CD90B3A2}" type="datetimeFigureOut">
              <a:rPr lang="en-GB"/>
              <a:pPr>
                <a:defRPr/>
              </a:pPr>
              <a:t>02/06/2012</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83D8C2D4-DE52-490F-BAA6-BE9DB9EE17A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D03A3CC-32D0-4A83-BCAB-922E76EAF2FE}" type="datetimeFigureOut">
              <a:rPr lang="en-GB"/>
              <a:pPr>
                <a:defRPr/>
              </a:pPr>
              <a:t>02/06/2012</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36083987-DD5F-468C-B8B0-69943DDFC781}"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6E8F956-D41D-4D89-A217-8FF06A4F6C86}" type="datetimeFigureOut">
              <a:rPr lang="en-GB"/>
              <a:pPr>
                <a:defRPr/>
              </a:pPr>
              <a:t>02/06/2012</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58B585F6-2D73-446E-B063-2A94DAD928C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AFFF30F7-0BEB-4CEE-8FAC-FDD7427D033B}" type="datetimeFigureOut">
              <a:rPr lang="en-GB"/>
              <a:pPr>
                <a:defRPr/>
              </a:pPr>
              <a:t>02/06/2012</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D5FA3D36-750C-4767-9446-43914E6BCE2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21E6245-FFEA-4130-8613-00012EA51406}" type="datetimeFigureOut">
              <a:rPr lang="en-GB"/>
              <a:pPr>
                <a:defRPr/>
              </a:pPr>
              <a:t>02/06/2012</a:t>
            </a:fld>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521AA29B-14C9-4EF8-B486-43E9BB9E4526}"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30EA8FC2-7416-422A-A2A5-153B3383C6B4}" type="datetimeFigureOut">
              <a:rPr lang="en-GB"/>
              <a:pPr>
                <a:defRPr/>
              </a:pPr>
              <a:t>02/06/2012</a:t>
            </a:fld>
            <a:endParaRPr lang="en-GB"/>
          </a:p>
        </p:txBody>
      </p:sp>
      <p:sp>
        <p:nvSpPr>
          <p:cNvPr id="8" name="Footer Placeholder 2"/>
          <p:cNvSpPr>
            <a:spLocks noGrp="1"/>
          </p:cNvSpPr>
          <p:nvPr>
            <p:ph type="ftr" sz="quarter" idx="11"/>
          </p:nvPr>
        </p:nvSpPr>
        <p:spPr/>
        <p:txBody>
          <a:bodyPr/>
          <a:lstStyle>
            <a:lvl1pPr>
              <a:defRPr/>
            </a:lvl1pPr>
          </a:lstStyle>
          <a:p>
            <a:pPr>
              <a:defRPr/>
            </a:pPr>
            <a:endParaRPr lang="en-GB"/>
          </a:p>
        </p:txBody>
      </p:sp>
      <p:sp>
        <p:nvSpPr>
          <p:cNvPr id="9" name="Slide Number Placeholder 22"/>
          <p:cNvSpPr>
            <a:spLocks noGrp="1"/>
          </p:cNvSpPr>
          <p:nvPr>
            <p:ph type="sldNum" sz="quarter" idx="12"/>
          </p:nvPr>
        </p:nvSpPr>
        <p:spPr/>
        <p:txBody>
          <a:bodyPr/>
          <a:lstStyle>
            <a:lvl1pPr>
              <a:defRPr/>
            </a:lvl1pPr>
          </a:lstStyle>
          <a:p>
            <a:pPr>
              <a:defRPr/>
            </a:pPr>
            <a:fld id="{7F597DA6-64E2-47B2-88DD-617FF08D831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551333EC-F23B-4DAC-B71B-085008403EDE}" type="datetimeFigureOut">
              <a:rPr lang="en-GB"/>
              <a:pPr>
                <a:defRPr/>
              </a:pPr>
              <a:t>02/06/2012</a:t>
            </a:fld>
            <a:endParaRPr lang="en-GB"/>
          </a:p>
        </p:txBody>
      </p:sp>
      <p:sp>
        <p:nvSpPr>
          <p:cNvPr id="4" name="Footer Placeholder 2"/>
          <p:cNvSpPr>
            <a:spLocks noGrp="1"/>
          </p:cNvSpPr>
          <p:nvPr>
            <p:ph type="ftr" sz="quarter" idx="11"/>
          </p:nvPr>
        </p:nvSpPr>
        <p:spPr/>
        <p:txBody>
          <a:bodyPr/>
          <a:lstStyle>
            <a:lvl1pPr>
              <a:defRPr/>
            </a:lvl1pPr>
          </a:lstStyle>
          <a:p>
            <a:pPr>
              <a:defRPr/>
            </a:pPr>
            <a:endParaRPr lang="en-GB"/>
          </a:p>
        </p:txBody>
      </p:sp>
      <p:sp>
        <p:nvSpPr>
          <p:cNvPr id="5" name="Slide Number Placeholder 22"/>
          <p:cNvSpPr>
            <a:spLocks noGrp="1"/>
          </p:cNvSpPr>
          <p:nvPr>
            <p:ph type="sldNum" sz="quarter" idx="12"/>
          </p:nvPr>
        </p:nvSpPr>
        <p:spPr/>
        <p:txBody>
          <a:bodyPr/>
          <a:lstStyle>
            <a:lvl1pPr>
              <a:defRPr/>
            </a:lvl1pPr>
          </a:lstStyle>
          <a:p>
            <a:pPr>
              <a:defRPr/>
            </a:pPr>
            <a:fld id="{720D17FB-E69D-417C-B1B9-FAEDE1AB078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204D7664-ABA0-4BCC-ABE8-F1D7C07EBDD0}" type="datetimeFigureOut">
              <a:rPr lang="en-GB"/>
              <a:pPr>
                <a:defRPr/>
              </a:pPr>
              <a:t>02/06/2012</a:t>
            </a:fld>
            <a:endParaRPr lang="en-GB"/>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22"/>
          <p:cNvSpPr>
            <a:spLocks noGrp="1"/>
          </p:cNvSpPr>
          <p:nvPr>
            <p:ph type="sldNum" sz="quarter" idx="12"/>
          </p:nvPr>
        </p:nvSpPr>
        <p:spPr/>
        <p:txBody>
          <a:bodyPr/>
          <a:lstStyle>
            <a:lvl1pPr>
              <a:defRPr/>
            </a:lvl1pPr>
          </a:lstStyle>
          <a:p>
            <a:pPr>
              <a:defRPr/>
            </a:pPr>
            <a:fld id="{001DFC1B-7B4A-4BE5-92AA-CE3F61D5AB5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E75DFBFD-E2BB-4D18-8CD1-242C486D2F20}" type="datetimeFigureOut">
              <a:rPr lang="en-GB"/>
              <a:pPr>
                <a:defRPr/>
              </a:pPr>
              <a:t>02/06/2012</a:t>
            </a:fld>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D0842624-3984-486E-8452-520FE4D9A00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864CAADF-E3D9-48A0-9245-2883C0B395AA}" type="datetimeFigureOut">
              <a:rPr lang="en-GB"/>
              <a:pPr>
                <a:defRPr/>
              </a:pPr>
              <a:t>02/06/2012</a:t>
            </a:fld>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6E1AEFA3-7E17-4D4F-801C-AEA97F65D58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71240">
              <a:srgbClr val="D4DEFF"/>
            </a:gs>
            <a:gs pos="83000">
              <a:srgbClr val="D4DEFF"/>
            </a:gs>
            <a:gs pos="100000">
              <a:srgbClr val="96AB94"/>
            </a:gs>
          </a:gsLst>
          <a:lin ang="13500000" scaled="1"/>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987B193B-AA28-42B5-881F-88F4BFF74662}" type="datetimeFigureOut">
              <a:rPr lang="en-GB"/>
              <a:pPr>
                <a:defRPr/>
              </a:pPr>
              <a:t>02/06/2012</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2DAA3920-51A6-4B41-B40C-9E69CF35F33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ransition spd="slow" advClick="0" advTm="60000"/>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000000"/>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Content Placeholder 2"/>
          <p:cNvPicPr>
            <a:picLocks noGrp="1" noChangeAspect="1"/>
          </p:cNvPicPr>
          <p:nvPr>
            <p:ph idx="1"/>
          </p:nvPr>
        </p:nvPicPr>
        <p:blipFill>
          <a:blip r:embed="rId2"/>
          <a:srcRect/>
          <a:stretch>
            <a:fillRect/>
          </a:stretch>
        </p:blipFill>
        <p:spPr>
          <a:xfrm>
            <a:off x="1403350" y="836613"/>
            <a:ext cx="6024563" cy="5278437"/>
          </a:xfrm>
        </p:spPr>
      </p:pic>
    </p:spTree>
  </p:cSld>
  <p:clrMapOvr>
    <a:masterClrMapping/>
  </p:clrMapOvr>
  <p:transition spd="slow" advClick="0" advTm="60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1961 </a:t>
            </a:r>
            <a:endParaRPr lang="en-GB" dirty="0">
              <a:solidFill>
                <a:schemeClr val="accent4">
                  <a:lumMod val="75000"/>
                </a:schemeClr>
              </a:solidFill>
            </a:endParaRPr>
          </a:p>
        </p:txBody>
      </p:sp>
      <p:sp>
        <p:nvSpPr>
          <p:cNvPr id="3" name="Content Placeholder 2"/>
          <p:cNvSpPr>
            <a:spLocks noGrp="1"/>
          </p:cNvSpPr>
          <p:nvPr>
            <p:ph idx="1"/>
          </p:nvPr>
        </p:nvSpPr>
        <p:spPr/>
        <p:txBody>
          <a:bodyPr>
            <a:normAutofit fontScale="77500" lnSpcReduction="20000"/>
          </a:bodyPr>
          <a:lstStyle/>
          <a:p>
            <a:pPr marL="137160" indent="0" fontAlgn="auto">
              <a:spcAft>
                <a:spcPts val="0"/>
              </a:spcAft>
              <a:buClr>
                <a:schemeClr val="tx1">
                  <a:shade val="95000"/>
                </a:schemeClr>
              </a:buClr>
              <a:buFont typeface="Wingdings 2"/>
              <a:buNone/>
              <a:defRPr/>
            </a:pPr>
            <a:r>
              <a:rPr lang="en-GB" b="1" dirty="0" smtClean="0"/>
              <a:t>“Every </a:t>
            </a:r>
            <a:r>
              <a:rPr lang="en-GB" b="1" dirty="0"/>
              <a:t>year at this time the whole Christian world celebrates the birth of the founder of our faith</a:t>
            </a:r>
            <a:r>
              <a:rPr lang="en-GB" b="1" dirty="0" smtClean="0"/>
              <a:t>.  The </a:t>
            </a:r>
            <a:r>
              <a:rPr lang="en-GB" b="1" dirty="0"/>
              <a:t>simple story and message of Christmas is most relevant</a:t>
            </a:r>
            <a:r>
              <a:rPr lang="en-GB" b="1" dirty="0" smtClean="0"/>
              <a:t>.</a:t>
            </a:r>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a:t>The story is of a poor man and his wife who took refuge at night in a stable, where a child was born and laid in the manger. Nothing very spectacular, and yet the event was greeted with that triumphant song: </a:t>
            </a:r>
            <a:r>
              <a:rPr lang="en-GB" b="1" dirty="0" smtClean="0"/>
              <a:t>‘Glory </a:t>
            </a:r>
            <a:r>
              <a:rPr lang="en-GB" b="1" dirty="0"/>
              <a:t>to God in the highest, and on earth peace, goodwill towards men</a:t>
            </a:r>
            <a:r>
              <a:rPr lang="en-GB" b="1" dirty="0" smtClean="0"/>
              <a:t>.’</a:t>
            </a:r>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smtClean="0"/>
              <a:t>That </a:t>
            </a:r>
            <a:r>
              <a:rPr lang="en-GB" b="1" dirty="0"/>
              <a:t>child was to show that there is nothing in heaven and earth that cannot be achieved by faith and by love and service to one's neighbour. Christmas may be a Christian festival, but its message goes out to all men and it is echoed by all men of understanding and goodwill everywhere</a:t>
            </a:r>
            <a:r>
              <a:rPr lang="en-GB" b="1" dirty="0" smtClean="0"/>
              <a:t>.”</a:t>
            </a:r>
            <a:endParaRPr lang="en-GB" b="1" dirty="0"/>
          </a:p>
          <a:p>
            <a:pPr marL="548640" indent="-411480" fontAlgn="auto">
              <a:spcAft>
                <a:spcPts val="0"/>
              </a:spcAft>
              <a:buClr>
                <a:schemeClr val="tx1">
                  <a:shade val="95000"/>
                </a:schemeClr>
              </a:buClr>
              <a:buFont typeface="Wingdings 2"/>
              <a:buChar char=""/>
              <a:defRPr/>
            </a:pPr>
            <a:endParaRPr lang="en-GB" dirty="0"/>
          </a:p>
        </p:txBody>
      </p:sp>
    </p:spTree>
  </p:cSld>
  <p:clrMapOvr>
    <a:masterClrMapping/>
  </p:clrMapOvr>
  <p:transition spd="slow" advClick="0" advTm="6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lstStyle/>
          <a:p>
            <a:pPr fontAlgn="auto">
              <a:spcAft>
                <a:spcPts val="0"/>
              </a:spcAft>
              <a:defRPr/>
            </a:pPr>
            <a:r>
              <a:rPr lang="en-GB" dirty="0" smtClean="0">
                <a:solidFill>
                  <a:schemeClr val="accent4">
                    <a:lumMod val="75000"/>
                  </a:schemeClr>
                </a:solidFill>
              </a:rPr>
              <a:t>Christmas 1973</a:t>
            </a:r>
            <a:endParaRPr lang="en-GB" dirty="0">
              <a:solidFill>
                <a:schemeClr val="accent4">
                  <a:lumMod val="75000"/>
                </a:schemeClr>
              </a:solidFill>
            </a:endParaRPr>
          </a:p>
        </p:txBody>
      </p:sp>
      <p:sp>
        <p:nvSpPr>
          <p:cNvPr id="3" name="Content Placeholder 2"/>
          <p:cNvSpPr>
            <a:spLocks noGrp="1"/>
          </p:cNvSpPr>
          <p:nvPr>
            <p:ph idx="1"/>
          </p:nvPr>
        </p:nvSpPr>
        <p:spPr>
          <a:xfrm>
            <a:off x="539750" y="1773238"/>
            <a:ext cx="8229600" cy="4708525"/>
          </a:xfrm>
        </p:spPr>
        <p:txBody>
          <a:bodyPr>
            <a:normAutofit/>
          </a:bodyPr>
          <a:lstStyle/>
          <a:p>
            <a:pPr marL="137160" indent="0" fontAlgn="auto">
              <a:spcAft>
                <a:spcPts val="0"/>
              </a:spcAft>
              <a:buClr>
                <a:schemeClr val="tx1">
                  <a:shade val="95000"/>
                </a:schemeClr>
              </a:buClr>
              <a:buFont typeface="Wingdings 2"/>
              <a:buNone/>
              <a:defRPr/>
            </a:pPr>
            <a:r>
              <a:rPr lang="en-GB" b="1" dirty="0" smtClean="0"/>
              <a:t>“Christ </a:t>
            </a:r>
            <a:r>
              <a:rPr lang="en-GB" b="1" dirty="0"/>
              <a:t>taught love and charity and that we should show humanity and compassion at all times and in all situations</a:t>
            </a:r>
            <a:r>
              <a:rPr lang="en-GB" b="1" dirty="0" smtClean="0"/>
              <a:t>.”</a:t>
            </a:r>
            <a:endParaRPr lang="en-GB" b="1" dirty="0"/>
          </a:p>
          <a:p>
            <a:pPr marL="548640" indent="-411480" fontAlgn="auto">
              <a:spcAft>
                <a:spcPts val="0"/>
              </a:spcAft>
              <a:buClr>
                <a:schemeClr val="tx1">
                  <a:shade val="95000"/>
                </a:schemeClr>
              </a:buClr>
              <a:buFont typeface="Wingdings 2"/>
              <a:buChar char=""/>
              <a:defRPr/>
            </a:pPr>
            <a:endParaRPr lang="en-GB" dirty="0"/>
          </a:p>
        </p:txBody>
      </p:sp>
    </p:spTree>
  </p:cSld>
  <p:clrMapOvr>
    <a:masterClrMapping/>
  </p:clrMapOvr>
  <p:transition spd="slow" advClick="0" advTm="60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229600" cy="1143000"/>
          </a:xfrm>
        </p:spPr>
        <p:txBody>
          <a:bodyPr/>
          <a:lstStyle/>
          <a:p>
            <a:pPr fontAlgn="auto">
              <a:spcAft>
                <a:spcPts val="0"/>
              </a:spcAft>
              <a:defRPr/>
            </a:pPr>
            <a:r>
              <a:rPr lang="en-GB" dirty="0" smtClean="0"/>
              <a:t>	</a:t>
            </a:r>
            <a:r>
              <a:rPr lang="en-GB" dirty="0" smtClean="0">
                <a:solidFill>
                  <a:schemeClr val="accent4">
                    <a:lumMod val="75000"/>
                  </a:schemeClr>
                </a:solidFill>
              </a:rPr>
              <a:t>Christmas 1975</a:t>
            </a:r>
            <a:endParaRPr lang="en-GB" dirty="0">
              <a:solidFill>
                <a:schemeClr val="accent4">
                  <a:lumMod val="75000"/>
                </a:schemeClr>
              </a:solidFill>
            </a:endParaRPr>
          </a:p>
        </p:txBody>
      </p:sp>
      <p:sp>
        <p:nvSpPr>
          <p:cNvPr id="3" name="Content Placeholder 2"/>
          <p:cNvSpPr>
            <a:spLocks noGrp="1"/>
          </p:cNvSpPr>
          <p:nvPr>
            <p:ph idx="1"/>
          </p:nvPr>
        </p:nvSpPr>
        <p:spPr>
          <a:xfrm>
            <a:off x="468313" y="1341438"/>
            <a:ext cx="8229600" cy="5111750"/>
          </a:xfrm>
        </p:spPr>
        <p:txBody>
          <a:bodyPr>
            <a:normAutofit lnSpcReduction="10000"/>
          </a:bodyPr>
          <a:lstStyle/>
          <a:p>
            <a:pPr marL="137160" indent="0" fontAlgn="auto">
              <a:spcAft>
                <a:spcPts val="0"/>
              </a:spcAft>
              <a:buClr>
                <a:schemeClr val="tx1">
                  <a:shade val="95000"/>
                </a:schemeClr>
              </a:buClr>
              <a:buFont typeface="Wingdings 2"/>
              <a:buNone/>
              <a:defRPr/>
            </a:pPr>
            <a:r>
              <a:rPr lang="en-GB" b="1" dirty="0" smtClean="0"/>
              <a:t>“We </a:t>
            </a:r>
            <a:r>
              <a:rPr lang="en-GB" b="1" dirty="0"/>
              <a:t>are celebrating a birthday - the birthday of a child born nearly 2,000 years ago, who grew up and lived for only about 30 years. </a:t>
            </a:r>
            <a:r>
              <a:rPr lang="en-GB" b="1" dirty="0" smtClean="0"/>
              <a:t>That </a:t>
            </a:r>
            <a:r>
              <a:rPr lang="en-GB" b="1" dirty="0"/>
              <a:t>one person, by his example and by his revelation of the good which is in us all, has made an enormous difference to the lives of people who have come to understand his teaching. His simple message of love has been turning the world upside down ever since. He showed that what people are and what they do, does matter and does make all the difference</a:t>
            </a:r>
            <a:r>
              <a:rPr lang="en-GB" b="1" dirty="0" smtClean="0"/>
              <a:t>.  He </a:t>
            </a:r>
            <a:r>
              <a:rPr lang="en-GB" b="1" dirty="0"/>
              <a:t>commanded us to love our neighbours as we love </a:t>
            </a:r>
            <a:r>
              <a:rPr lang="en-GB" b="1" dirty="0" smtClean="0"/>
              <a:t>ourselves.”</a:t>
            </a:r>
            <a:endParaRPr lang="en-GB" b="1" dirty="0"/>
          </a:p>
          <a:p>
            <a:pPr marL="548640" indent="-411480" fontAlgn="auto">
              <a:spcAft>
                <a:spcPts val="0"/>
              </a:spcAft>
              <a:buClr>
                <a:schemeClr val="tx1">
                  <a:shade val="95000"/>
                </a:schemeClr>
              </a:buClr>
              <a:buFont typeface="Wingdings 2"/>
              <a:buChar char=""/>
              <a:defRPr/>
            </a:pPr>
            <a:endParaRPr lang="en-GB" dirty="0"/>
          </a:p>
        </p:txBody>
      </p:sp>
    </p:spTree>
  </p:cSld>
  <p:clrMapOvr>
    <a:masterClrMapping/>
  </p:clrMapOvr>
  <p:transition spd="slow" advClick="0" advTm="6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pPr fontAlgn="auto">
              <a:spcAft>
                <a:spcPts val="0"/>
              </a:spcAft>
              <a:defRPr/>
            </a:pPr>
            <a:r>
              <a:rPr lang="en-GB" sz="4400" dirty="0" smtClean="0">
                <a:solidFill>
                  <a:schemeClr val="accent4">
                    <a:lumMod val="75000"/>
                  </a:schemeClr>
                </a:solidFill>
              </a:rPr>
              <a:t>Christmas 1976</a:t>
            </a:r>
            <a:r>
              <a:rPr lang="en-GB" dirty="0"/>
              <a:t/>
            </a:r>
            <a:br>
              <a:rPr lang="en-GB" dirty="0"/>
            </a:br>
            <a:endParaRPr lang="en-GB" dirty="0"/>
          </a:p>
        </p:txBody>
      </p:sp>
      <p:sp>
        <p:nvSpPr>
          <p:cNvPr id="3" name="Content Placeholder 2"/>
          <p:cNvSpPr>
            <a:spLocks noGrp="1"/>
          </p:cNvSpPr>
          <p:nvPr>
            <p:ph idx="1"/>
          </p:nvPr>
        </p:nvSpPr>
        <p:spPr/>
        <p:txBody>
          <a:bodyPr>
            <a:normAutofit/>
          </a:bodyPr>
          <a:lstStyle/>
          <a:p>
            <a:pPr marL="137160" indent="0" fontAlgn="auto">
              <a:spcAft>
                <a:spcPts val="0"/>
              </a:spcAft>
              <a:buClr>
                <a:schemeClr val="tx1">
                  <a:shade val="95000"/>
                </a:schemeClr>
              </a:buClr>
              <a:buFont typeface="Wingdings 2"/>
              <a:buNone/>
              <a:defRPr/>
            </a:pPr>
            <a:r>
              <a:rPr lang="en-GB" b="1" dirty="0" smtClean="0"/>
              <a:t>“The </a:t>
            </a:r>
            <a:r>
              <a:rPr lang="en-GB" b="1" dirty="0"/>
              <a:t>gift I would most value next year is that reconciliation should be found wherever it is needed. A reconciliation which would bring peace and security to families and neighbours at present suffering and torn apart</a:t>
            </a:r>
            <a:r>
              <a:rPr lang="en-GB" b="1" dirty="0" smtClean="0"/>
              <a:t>.</a:t>
            </a:r>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a:t>Remember that good spreads outwards and every little does help. Mighty things from small beginnings grow as indeed they grew from the small child of Bethlehem</a:t>
            </a:r>
            <a:r>
              <a:rPr lang="en-GB" b="1" dirty="0" smtClean="0"/>
              <a:t>.”</a:t>
            </a:r>
            <a:endParaRPr lang="en-GB" b="1" dirty="0"/>
          </a:p>
          <a:p>
            <a:pPr marL="548640" indent="-411480" fontAlgn="auto">
              <a:spcAft>
                <a:spcPts val="0"/>
              </a:spcAft>
              <a:buClr>
                <a:schemeClr val="tx1">
                  <a:shade val="95000"/>
                </a:schemeClr>
              </a:buClr>
              <a:buFont typeface="Wingdings 2"/>
              <a:buChar char=""/>
              <a:defRPr/>
            </a:pPr>
            <a:endParaRPr lang="en-GB" dirty="0"/>
          </a:p>
        </p:txBody>
      </p:sp>
    </p:spTree>
  </p:cSld>
  <p:clrMapOvr>
    <a:masterClrMapping/>
  </p:clrMapOvr>
  <p:transition spd="slow" advClick="0" advTm="6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1978</a:t>
            </a:r>
            <a:endParaRPr lang="en-GB" dirty="0">
              <a:solidFill>
                <a:schemeClr val="accent4">
                  <a:lumMod val="75000"/>
                </a:schemeClr>
              </a:solidFill>
            </a:endParaRPr>
          </a:p>
        </p:txBody>
      </p:sp>
      <p:sp>
        <p:nvSpPr>
          <p:cNvPr id="3" name="Content Placeholder 2"/>
          <p:cNvSpPr>
            <a:spLocks noGrp="1"/>
          </p:cNvSpPr>
          <p:nvPr>
            <p:ph idx="1"/>
          </p:nvPr>
        </p:nvSpPr>
        <p:spPr/>
        <p:txBody>
          <a:bodyPr>
            <a:normAutofit fontScale="92500" lnSpcReduction="20000"/>
          </a:bodyPr>
          <a:lstStyle/>
          <a:p>
            <a:pPr marL="137160" indent="0" fontAlgn="auto">
              <a:spcAft>
                <a:spcPts val="0"/>
              </a:spcAft>
              <a:buClr>
                <a:schemeClr val="tx1">
                  <a:shade val="95000"/>
                </a:schemeClr>
              </a:buClr>
              <a:buFont typeface="Wingdings 2"/>
              <a:buNone/>
              <a:defRPr/>
            </a:pPr>
            <a:r>
              <a:rPr lang="en-GB" b="1" dirty="0" smtClean="0"/>
              <a:t>“At </a:t>
            </a:r>
            <a:r>
              <a:rPr lang="en-GB" b="1" dirty="0"/>
              <a:t>Christmas, we look back nearly 2000 years to an event which was to bring new hope and new confidence to all subsequent generations.  The birth of Christ gave us faith in the future and as I read through some earlier Christmas Broadcasts, I was struck by the way that this same idea - faith in the future - kept recurring</a:t>
            </a:r>
            <a:r>
              <a:rPr lang="en-GB" b="1" dirty="0" smtClean="0"/>
              <a:t>.</a:t>
            </a:r>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a:t>Christians have the compelling example of the life and teaching of Christ and, for myself, I would like nothing more than that my grandchildren should hold dear his ideals which have helped and inspired so many previous generations</a:t>
            </a:r>
            <a:r>
              <a:rPr lang="en-GB" b="1" dirty="0" smtClean="0"/>
              <a:t>.”</a:t>
            </a:r>
            <a:endParaRPr lang="en-GB" b="1" dirty="0"/>
          </a:p>
          <a:p>
            <a:pPr marL="137160" indent="0" fontAlgn="auto">
              <a:spcAft>
                <a:spcPts val="0"/>
              </a:spcAft>
              <a:buClr>
                <a:schemeClr val="tx1">
                  <a:shade val="95000"/>
                </a:schemeClr>
              </a:buClr>
              <a:buFont typeface="Wingdings 2"/>
              <a:buNone/>
              <a:defRPr/>
            </a:pPr>
            <a:endParaRPr lang="en-GB" dirty="0"/>
          </a:p>
        </p:txBody>
      </p:sp>
    </p:spTree>
  </p:cSld>
  <p:clrMapOvr>
    <a:masterClrMapping/>
  </p:clrMapOvr>
  <p:transition spd="slow" advClick="0" advTm="60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1979</a:t>
            </a:r>
            <a:endParaRPr lang="en-GB" dirty="0">
              <a:solidFill>
                <a:schemeClr val="accent4">
                  <a:lumMod val="75000"/>
                </a:schemeClr>
              </a:solidFill>
            </a:endParaRPr>
          </a:p>
        </p:txBody>
      </p:sp>
      <p:sp>
        <p:nvSpPr>
          <p:cNvPr id="3" name="Content Placeholder 2"/>
          <p:cNvSpPr>
            <a:spLocks noGrp="1"/>
          </p:cNvSpPr>
          <p:nvPr>
            <p:ph idx="1"/>
          </p:nvPr>
        </p:nvSpPr>
        <p:spPr/>
        <p:txBody>
          <a:bodyPr>
            <a:normAutofit/>
          </a:bodyPr>
          <a:lstStyle/>
          <a:p>
            <a:pPr marL="137160" indent="0" fontAlgn="auto">
              <a:spcAft>
                <a:spcPts val="0"/>
              </a:spcAft>
              <a:buClr>
                <a:schemeClr val="tx1">
                  <a:shade val="95000"/>
                </a:schemeClr>
              </a:buClr>
              <a:buFont typeface="Wingdings 2"/>
              <a:buNone/>
              <a:defRPr/>
            </a:pPr>
            <a:r>
              <a:rPr lang="en-GB" b="1" dirty="0" smtClean="0"/>
              <a:t>“We </a:t>
            </a:r>
            <a:r>
              <a:rPr lang="en-GB" b="1" dirty="0"/>
              <a:t>celebrate the birth of the child who transformed history and gave us a great faith</a:t>
            </a:r>
            <a:r>
              <a:rPr lang="en-GB" b="1" dirty="0" smtClean="0"/>
              <a:t>.</a:t>
            </a:r>
          </a:p>
          <a:p>
            <a:pPr marL="137160" indent="0" fontAlgn="auto">
              <a:spcAft>
                <a:spcPts val="0"/>
              </a:spcAft>
              <a:buClr>
                <a:schemeClr val="tx1">
                  <a:shade val="95000"/>
                </a:schemeClr>
              </a:buClr>
              <a:buFont typeface="Wingdings 2"/>
              <a:buNone/>
              <a:defRPr/>
            </a:pPr>
            <a:r>
              <a:rPr lang="en-GB" b="1" dirty="0" smtClean="0"/>
              <a:t> </a:t>
            </a:r>
            <a:r>
              <a:rPr lang="en-GB" b="1" dirty="0"/>
              <a:t>Jesus said</a:t>
            </a:r>
            <a:r>
              <a:rPr lang="en-GB" b="1" dirty="0" smtClean="0"/>
              <a:t>: ‘Suffer </a:t>
            </a:r>
            <a:r>
              <a:rPr lang="en-GB" b="1" dirty="0"/>
              <a:t>the little children to come unto me and forbid them not, for of such is the kingdom of </a:t>
            </a:r>
            <a:r>
              <a:rPr lang="en-GB" b="1" dirty="0" smtClean="0"/>
              <a:t>God.’”</a:t>
            </a:r>
            <a:endParaRPr lang="en-GB" b="1" dirty="0"/>
          </a:p>
          <a:p>
            <a:pPr marL="548640" indent="-411480" fontAlgn="auto">
              <a:spcAft>
                <a:spcPts val="0"/>
              </a:spcAft>
              <a:buClr>
                <a:schemeClr val="tx1">
                  <a:shade val="95000"/>
                </a:schemeClr>
              </a:buClr>
              <a:buFont typeface="Wingdings 2"/>
              <a:buChar char=""/>
              <a:defRPr/>
            </a:pPr>
            <a:endParaRPr lang="en-GB" dirty="0"/>
          </a:p>
        </p:txBody>
      </p:sp>
    </p:spTree>
  </p:cSld>
  <p:clrMapOvr>
    <a:masterClrMapping/>
  </p:clrMapOvr>
  <p:transition spd="slow" advClick="0" advTm="6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1980</a:t>
            </a:r>
            <a:endParaRPr lang="en-GB" dirty="0">
              <a:solidFill>
                <a:schemeClr val="accent4">
                  <a:lumMod val="75000"/>
                </a:schemeClr>
              </a:solidFill>
            </a:endParaRPr>
          </a:p>
        </p:txBody>
      </p:sp>
      <p:sp>
        <p:nvSpPr>
          <p:cNvPr id="29698" name="Content Placeholder 3"/>
          <p:cNvSpPr>
            <a:spLocks noGrp="1"/>
          </p:cNvSpPr>
          <p:nvPr>
            <p:ph idx="1"/>
          </p:nvPr>
        </p:nvSpPr>
        <p:spPr>
          <a:xfrm>
            <a:off x="468313" y="1268413"/>
            <a:ext cx="8229600" cy="5189537"/>
          </a:xfrm>
        </p:spPr>
        <p:txBody>
          <a:bodyPr>
            <a:spAutoFit/>
          </a:bodyPr>
          <a:lstStyle/>
          <a:p>
            <a:pPr marL="136525" indent="0">
              <a:buFont typeface="Wingdings 2" pitchFamily="18" charset="2"/>
              <a:buNone/>
            </a:pPr>
            <a:r>
              <a:rPr lang="en-GB" sz="1800" b="1" smtClean="0"/>
              <a:t>“I wonder whether you remember, during the Thanksgiving Service in St. Paul's, the congregation singing that wonderful hymn ‘Immortal, Invisible, God only wise’.</a:t>
            </a:r>
          </a:p>
          <a:p>
            <a:pPr marL="136525" indent="0">
              <a:buFont typeface="Wingdings 2" pitchFamily="18" charset="2"/>
              <a:buNone/>
            </a:pPr>
            <a:endParaRPr lang="en-GB" sz="1800" b="1" smtClean="0"/>
          </a:p>
          <a:p>
            <a:pPr marL="136525" indent="0">
              <a:buFont typeface="Wingdings 2" pitchFamily="18" charset="2"/>
              <a:buNone/>
            </a:pPr>
            <a:r>
              <a:rPr lang="en-GB" sz="1800" b="1" smtClean="0"/>
              <a:t>‘Now give us we pray thee the Spirit of love,</a:t>
            </a:r>
          </a:p>
          <a:p>
            <a:pPr marL="136525" indent="0">
              <a:buFont typeface="Wingdings 2" pitchFamily="18" charset="2"/>
              <a:buNone/>
            </a:pPr>
            <a:r>
              <a:rPr lang="en-GB" sz="1800" b="1" smtClean="0"/>
              <a:t>The gift of true wisdom that comes from above,</a:t>
            </a:r>
          </a:p>
          <a:p>
            <a:pPr marL="136525" indent="0">
              <a:buFont typeface="Wingdings 2" pitchFamily="18" charset="2"/>
              <a:buNone/>
            </a:pPr>
            <a:r>
              <a:rPr lang="en-GB" sz="1800" b="1" smtClean="0"/>
              <a:t>The spirit of service that has naught of pride,</a:t>
            </a:r>
          </a:p>
          <a:p>
            <a:pPr marL="136525" indent="0">
              <a:buFont typeface="Wingdings 2" pitchFamily="18" charset="2"/>
              <a:buNone/>
            </a:pPr>
            <a:r>
              <a:rPr lang="en-GB" sz="1800" b="1" smtClean="0"/>
              <a:t>The gift of true courage, and thee as our guide.’</a:t>
            </a:r>
          </a:p>
          <a:p>
            <a:pPr marL="136525" indent="0">
              <a:buFont typeface="Wingdings 2" pitchFamily="18" charset="2"/>
              <a:buNone/>
            </a:pPr>
            <a:endParaRPr lang="en-GB" sz="1800" b="1" smtClean="0"/>
          </a:p>
          <a:p>
            <a:pPr marL="136525" indent="0">
              <a:buFont typeface="Wingdings 2" pitchFamily="18" charset="2"/>
              <a:buNone/>
            </a:pPr>
            <a:r>
              <a:rPr lang="en-GB" sz="1800" b="1" smtClean="0"/>
              <a:t>Did you catch the words of that hymn?  In difficult times we may be tempted to find excuses for self-indulgence and to wash our hands of responsibility. Christmas stands for the opposite. The Wise Men and the Shepherds remind us that it is not enough simply to do our jobs; we need to go out and look for opportunities to help those less fortunate than ourselves, even if that service demands sacrifice.   It was their belief and confidence in God which inspired them to visit the stable and it is this unselfish will to serve that will see us through the difficulties we face.”</a:t>
            </a:r>
          </a:p>
        </p:txBody>
      </p:sp>
    </p:spTree>
  </p:cSld>
  <p:clrMapOvr>
    <a:masterClrMapping/>
  </p:clrMapOvr>
  <p:transition spd="slow" advClick="0" advTm="60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1981</a:t>
            </a:r>
            <a:endParaRPr lang="en-GB" dirty="0">
              <a:solidFill>
                <a:schemeClr val="accent4">
                  <a:lumMod val="75000"/>
                </a:schemeClr>
              </a:solidFill>
            </a:endParaRPr>
          </a:p>
        </p:txBody>
      </p:sp>
      <p:sp>
        <p:nvSpPr>
          <p:cNvPr id="30722" name="Content Placeholder 5"/>
          <p:cNvSpPr>
            <a:spLocks noGrp="1"/>
          </p:cNvSpPr>
          <p:nvPr>
            <p:ph idx="1"/>
          </p:nvPr>
        </p:nvSpPr>
        <p:spPr>
          <a:xfrm>
            <a:off x="457200" y="1600200"/>
            <a:ext cx="8229600" cy="4143375"/>
          </a:xfrm>
        </p:spPr>
        <p:txBody>
          <a:bodyPr>
            <a:spAutoFit/>
          </a:bodyPr>
          <a:lstStyle/>
          <a:p>
            <a:pPr marL="136525" indent="0">
              <a:buFont typeface="Wingdings 2" pitchFamily="18" charset="2"/>
              <a:buNone/>
            </a:pPr>
            <a:r>
              <a:rPr lang="en-GB" b="1" smtClean="0"/>
              <a:t>“Christ not only revealed to us the truth in his teachings. He lived by what he believed and gave us the strength to try to do the same - and, finally, on the cross, he showed the supreme example of physical and moral courage.</a:t>
            </a:r>
          </a:p>
          <a:p>
            <a:pPr marL="136525" indent="0">
              <a:buFont typeface="Wingdings 2" pitchFamily="18" charset="2"/>
              <a:buNone/>
            </a:pPr>
            <a:endParaRPr lang="en-GB" b="1" smtClean="0"/>
          </a:p>
          <a:p>
            <a:pPr marL="136525" indent="0">
              <a:buFont typeface="Wingdings 2" pitchFamily="18" charset="2"/>
              <a:buNone/>
            </a:pPr>
            <a:r>
              <a:rPr lang="en-GB" b="1" smtClean="0"/>
              <a:t>That sacrifice was the dawn of Christianity and this is why at Christmas time we are inspired by the example of Christ as we celebrate his birth.”</a:t>
            </a:r>
          </a:p>
        </p:txBody>
      </p:sp>
    </p:spTree>
  </p:cSld>
  <p:clrMapOvr>
    <a:masterClrMapping/>
  </p:clrMapOvr>
  <p:transition spd="slow" advClick="0" advTm="60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1982</a:t>
            </a:r>
            <a:endParaRPr lang="en-GB" dirty="0">
              <a:solidFill>
                <a:schemeClr val="accent4">
                  <a:lumMod val="75000"/>
                </a:schemeClr>
              </a:solidFill>
            </a:endParaRPr>
          </a:p>
        </p:txBody>
      </p:sp>
      <p:sp>
        <p:nvSpPr>
          <p:cNvPr id="31746" name="Content Placeholder 3"/>
          <p:cNvSpPr>
            <a:spLocks noGrp="1"/>
          </p:cNvSpPr>
          <p:nvPr>
            <p:ph idx="1"/>
          </p:nvPr>
        </p:nvSpPr>
        <p:spPr>
          <a:xfrm>
            <a:off x="457200" y="1600200"/>
            <a:ext cx="8229600" cy="3540125"/>
          </a:xfrm>
        </p:spPr>
        <p:txBody>
          <a:bodyPr>
            <a:spAutoFit/>
          </a:bodyPr>
          <a:lstStyle/>
          <a:p>
            <a:pPr marL="136525" indent="0">
              <a:buFont typeface="Wingdings 2" pitchFamily="18" charset="2"/>
              <a:buNone/>
            </a:pPr>
            <a:r>
              <a:rPr lang="en-GB" b="1" smtClean="0"/>
              <a:t>“Christ attached supreme importance to the individual and he amazed the world in which he lived by making it clear that the unfortunate and the underprivileged had an equal place in the Kingdom of Heaven with the rich and powerful. But he also taught that man must do his best to live in harmony with man and to love his neighbours.”</a:t>
            </a:r>
          </a:p>
        </p:txBody>
      </p:sp>
    </p:spTree>
  </p:cSld>
  <p:clrMapOvr>
    <a:masterClrMapping/>
  </p:clrMapOvr>
  <p:transition spd="slow" advClick="0" advTm="60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1984</a:t>
            </a:r>
            <a:endParaRPr lang="en-GB" dirty="0">
              <a:solidFill>
                <a:schemeClr val="accent4">
                  <a:lumMod val="75000"/>
                </a:schemeClr>
              </a:solidFill>
            </a:endParaRPr>
          </a:p>
        </p:txBody>
      </p:sp>
      <p:sp>
        <p:nvSpPr>
          <p:cNvPr id="3" name="Content Placeholder 2"/>
          <p:cNvSpPr>
            <a:spLocks noGrp="1"/>
          </p:cNvSpPr>
          <p:nvPr>
            <p:ph idx="1"/>
          </p:nvPr>
        </p:nvSpPr>
        <p:spPr/>
        <p:txBody>
          <a:bodyPr>
            <a:normAutofit/>
          </a:bodyPr>
          <a:lstStyle/>
          <a:p>
            <a:pPr marL="137160" indent="0" fontAlgn="auto">
              <a:spcAft>
                <a:spcPts val="0"/>
              </a:spcAft>
              <a:buClr>
                <a:schemeClr val="tx1">
                  <a:shade val="95000"/>
                </a:schemeClr>
              </a:buClr>
              <a:buFont typeface="Wingdings 2"/>
              <a:buNone/>
              <a:defRPr/>
            </a:pPr>
            <a:r>
              <a:rPr lang="en-GB" b="1" dirty="0" smtClean="0"/>
              <a:t>“It </a:t>
            </a:r>
            <a:r>
              <a:rPr lang="en-GB" b="1" dirty="0"/>
              <a:t>is particularly at Christmas, which marks the birth of the Prince of Peace, that we should work to heal old wounds and to abandon prejudice and suspicion. </a:t>
            </a:r>
            <a:endParaRPr lang="en-GB" b="1" dirty="0" smtClean="0"/>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a:t>What better way of making a start than by remembering what Christ said </a:t>
            </a:r>
            <a:r>
              <a:rPr lang="en-GB" b="1" dirty="0" smtClean="0"/>
              <a:t>– ‘Except </a:t>
            </a:r>
            <a:r>
              <a:rPr lang="en-GB" b="1" dirty="0"/>
              <a:t>ye become as little children, ye shall not enter into the Kingdom of </a:t>
            </a:r>
            <a:r>
              <a:rPr lang="en-GB" b="1" dirty="0" smtClean="0"/>
              <a:t>Heaven.’”</a:t>
            </a:r>
            <a:endParaRPr lang="en-GB" b="1" dirty="0"/>
          </a:p>
          <a:p>
            <a:pPr marL="548640" indent="-411480" fontAlgn="auto">
              <a:spcAft>
                <a:spcPts val="0"/>
              </a:spcAft>
              <a:buClr>
                <a:schemeClr val="tx1">
                  <a:shade val="95000"/>
                </a:schemeClr>
              </a:buClr>
              <a:buFont typeface="Wingdings 2"/>
              <a:buChar char=""/>
              <a:defRPr/>
            </a:pPr>
            <a:endParaRPr lang="en-GB" dirty="0"/>
          </a:p>
        </p:txBody>
      </p:sp>
    </p:spTree>
  </p:cSld>
  <p:clrMapOvr>
    <a:masterClrMapping/>
  </p:clrMapOvr>
  <p:transition spd="slow" advClick="0" advTm="6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pPr fontAlgn="auto">
              <a:spcAft>
                <a:spcPts val="0"/>
              </a:spcAft>
              <a:defRPr/>
            </a:pPr>
            <a:r>
              <a:rPr lang="en-GB" dirty="0" smtClean="0">
                <a:solidFill>
                  <a:schemeClr val="accent4">
                    <a:lumMod val="75000"/>
                  </a:schemeClr>
                </a:solidFill>
                <a:effectLst>
                  <a:outerShdw blurRad="38100" dist="38100" dir="2700000" algn="tl">
                    <a:srgbClr val="000000">
                      <a:alpha val="43137"/>
                    </a:srgbClr>
                  </a:outerShdw>
                </a:effectLst>
              </a:rPr>
              <a:t>The Coronation Oath</a:t>
            </a:r>
            <a:endParaRPr lang="en-GB" dirty="0">
              <a:solidFill>
                <a:schemeClr val="accent4">
                  <a:lumMod val="75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68313" y="1916113"/>
            <a:ext cx="8229600" cy="4710112"/>
          </a:xfrm>
        </p:spPr>
        <p:txBody>
          <a:bodyPr>
            <a:normAutofit/>
          </a:bodyPr>
          <a:lstStyle/>
          <a:p>
            <a:pPr marL="137160" indent="0" fontAlgn="auto">
              <a:spcAft>
                <a:spcPts val="0"/>
              </a:spcAft>
              <a:buClr>
                <a:schemeClr val="tx1">
                  <a:shade val="95000"/>
                </a:schemeClr>
              </a:buClr>
              <a:buFont typeface="Wingdings 2"/>
              <a:buNone/>
              <a:defRPr/>
            </a:pPr>
            <a:r>
              <a:rPr lang="en-GB" b="1" dirty="0" smtClean="0"/>
              <a:t>On 2</a:t>
            </a:r>
            <a:r>
              <a:rPr lang="en-GB" b="1" baseline="30000" dirty="0" smtClean="0"/>
              <a:t>nd</a:t>
            </a:r>
            <a:r>
              <a:rPr lang="en-GB" b="1" dirty="0" smtClean="0"/>
              <a:t> June 1953 the Queen made an oath in response to the question:</a:t>
            </a:r>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smtClean="0"/>
              <a:t>“Will </a:t>
            </a:r>
            <a:r>
              <a:rPr lang="en-GB" b="1" dirty="0"/>
              <a:t>you to the utmost of your power maintain the Laws of God and the true profession of the Gospel</a:t>
            </a:r>
            <a:r>
              <a:rPr lang="en-GB" b="1" dirty="0" smtClean="0"/>
              <a:t>?”</a:t>
            </a:r>
          </a:p>
          <a:p>
            <a:pPr marL="137160" indent="0" fontAlgn="auto">
              <a:spcAft>
                <a:spcPts val="0"/>
              </a:spcAft>
              <a:buClr>
                <a:schemeClr val="tx1">
                  <a:shade val="95000"/>
                </a:schemeClr>
              </a:buClr>
              <a:buFont typeface="Wingdings 2"/>
              <a:buNone/>
              <a:defRPr/>
            </a:pPr>
            <a:endParaRPr lang="en-GB" dirty="0" smtClean="0"/>
          </a:p>
          <a:p>
            <a:pPr marL="548640" indent="-411480" fontAlgn="auto">
              <a:spcAft>
                <a:spcPts val="0"/>
              </a:spcAft>
              <a:buClr>
                <a:schemeClr val="tx1">
                  <a:shade val="95000"/>
                </a:schemeClr>
              </a:buClr>
              <a:buFont typeface="Wingdings 2"/>
              <a:buChar char=""/>
              <a:defRPr/>
            </a:pPr>
            <a:endParaRPr lang="en-GB" dirty="0"/>
          </a:p>
          <a:p>
            <a:pPr marL="548640" indent="-411480" fontAlgn="auto">
              <a:spcAft>
                <a:spcPts val="0"/>
              </a:spcAft>
              <a:buClr>
                <a:schemeClr val="tx1">
                  <a:shade val="95000"/>
                </a:schemeClr>
              </a:buClr>
              <a:buFont typeface="Wingdings 2"/>
              <a:buChar char=""/>
              <a:defRPr/>
            </a:pPr>
            <a:endParaRPr lang="en-GB" b="1" dirty="0"/>
          </a:p>
          <a:p>
            <a:pPr marL="548640" indent="-411480" fontAlgn="auto">
              <a:spcAft>
                <a:spcPts val="0"/>
              </a:spcAft>
              <a:buClr>
                <a:schemeClr val="tx1">
                  <a:shade val="95000"/>
                </a:schemeClr>
              </a:buClr>
              <a:buFont typeface="Wingdings 2"/>
              <a:buChar char=""/>
              <a:defRPr/>
            </a:pPr>
            <a:endParaRPr lang="en-GB" dirty="0"/>
          </a:p>
        </p:txBody>
      </p:sp>
    </p:spTree>
  </p:cSld>
  <p:clrMapOvr>
    <a:masterClrMapping/>
  </p:clrMapOvr>
  <p:transition spd="slow" advClick="0" advTm="60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lstStyle/>
          <a:p>
            <a:pPr fontAlgn="auto">
              <a:spcAft>
                <a:spcPts val="0"/>
              </a:spcAft>
              <a:defRPr/>
            </a:pPr>
            <a:r>
              <a:rPr lang="en-GB" dirty="0" smtClean="0">
                <a:solidFill>
                  <a:schemeClr val="accent4">
                    <a:lumMod val="75000"/>
                  </a:schemeClr>
                </a:solidFill>
              </a:rPr>
              <a:t>Christmas 1985</a:t>
            </a:r>
            <a:endParaRPr lang="en-GB" dirty="0">
              <a:solidFill>
                <a:schemeClr val="accent4">
                  <a:lumMod val="75000"/>
                </a:schemeClr>
              </a:solidFill>
            </a:endParaRPr>
          </a:p>
        </p:txBody>
      </p:sp>
      <p:sp>
        <p:nvSpPr>
          <p:cNvPr id="3" name="Content Placeholder 2"/>
          <p:cNvSpPr>
            <a:spLocks noGrp="1"/>
          </p:cNvSpPr>
          <p:nvPr>
            <p:ph idx="1"/>
          </p:nvPr>
        </p:nvSpPr>
        <p:spPr>
          <a:xfrm>
            <a:off x="457200" y="1844675"/>
            <a:ext cx="8229600" cy="4708525"/>
          </a:xfrm>
        </p:spPr>
        <p:txBody>
          <a:bodyPr>
            <a:normAutofit/>
          </a:bodyPr>
          <a:lstStyle/>
          <a:p>
            <a:pPr marL="137160" indent="0" fontAlgn="auto">
              <a:spcAft>
                <a:spcPts val="0"/>
              </a:spcAft>
              <a:buClr>
                <a:schemeClr val="tx1">
                  <a:shade val="95000"/>
                </a:schemeClr>
              </a:buClr>
              <a:buFont typeface="Wingdings 2"/>
              <a:buNone/>
              <a:defRPr/>
            </a:pPr>
            <a:r>
              <a:rPr lang="en-GB" b="1" dirty="0" smtClean="0"/>
              <a:t>“The </a:t>
            </a:r>
            <a:r>
              <a:rPr lang="en-GB" b="1" dirty="0"/>
              <a:t>story of the Good Samaritan reminds us of our duty to our neighbour. We should try to follow Christ's clear instruction at the end of that </a:t>
            </a:r>
            <a:r>
              <a:rPr lang="en-GB" b="1" dirty="0" smtClean="0"/>
              <a:t>story, “Go </a:t>
            </a:r>
            <a:r>
              <a:rPr lang="en-GB" b="1" dirty="0"/>
              <a:t>and do thou </a:t>
            </a:r>
            <a:r>
              <a:rPr lang="en-GB" b="1" dirty="0" smtClean="0"/>
              <a:t>likewise.’”</a:t>
            </a:r>
            <a:endParaRPr lang="en-GB" b="1" dirty="0"/>
          </a:p>
          <a:p>
            <a:pPr marL="548640" indent="-411480" fontAlgn="auto">
              <a:spcAft>
                <a:spcPts val="0"/>
              </a:spcAft>
              <a:buClr>
                <a:schemeClr val="tx1">
                  <a:shade val="95000"/>
                </a:schemeClr>
              </a:buClr>
              <a:buFont typeface="Wingdings 2"/>
              <a:buChar char=""/>
              <a:defRPr/>
            </a:pPr>
            <a:endParaRPr lang="en-GB" dirty="0"/>
          </a:p>
        </p:txBody>
      </p:sp>
    </p:spTree>
  </p:cSld>
  <p:clrMapOvr>
    <a:masterClrMapping/>
  </p:clrMapOvr>
  <p:transition spd="slow" advClick="0" advTm="60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fontAlgn="auto">
              <a:spcAft>
                <a:spcPts val="0"/>
              </a:spcAft>
              <a:defRPr/>
            </a:pPr>
            <a:r>
              <a:rPr lang="en-GB" dirty="0" smtClean="0">
                <a:solidFill>
                  <a:schemeClr val="accent4">
                    <a:lumMod val="75000"/>
                  </a:schemeClr>
                </a:solidFill>
              </a:rPr>
              <a:t>Christmas 1986</a:t>
            </a:r>
            <a:endParaRPr lang="en-GB" dirty="0">
              <a:solidFill>
                <a:schemeClr val="accent4">
                  <a:lumMod val="75000"/>
                </a:schemeClr>
              </a:solidFill>
            </a:endParaRPr>
          </a:p>
        </p:txBody>
      </p:sp>
      <p:sp>
        <p:nvSpPr>
          <p:cNvPr id="3" name="Content Placeholder 2"/>
          <p:cNvSpPr>
            <a:spLocks noGrp="1"/>
          </p:cNvSpPr>
          <p:nvPr>
            <p:ph idx="1"/>
          </p:nvPr>
        </p:nvSpPr>
        <p:spPr>
          <a:xfrm>
            <a:off x="468313" y="1125538"/>
            <a:ext cx="8229600" cy="5543550"/>
          </a:xfrm>
        </p:spPr>
        <p:txBody>
          <a:bodyPr>
            <a:normAutofit fontScale="40000" lnSpcReduction="20000"/>
          </a:bodyPr>
          <a:lstStyle/>
          <a:p>
            <a:pPr marL="137160" indent="0" fontAlgn="auto">
              <a:spcAft>
                <a:spcPts val="0"/>
              </a:spcAft>
              <a:buClr>
                <a:schemeClr val="tx1">
                  <a:shade val="95000"/>
                </a:schemeClr>
              </a:buClr>
              <a:buFont typeface="Wingdings 2"/>
              <a:buNone/>
              <a:defRPr/>
            </a:pPr>
            <a:r>
              <a:rPr lang="en-GB" sz="3500" b="1" dirty="0" smtClean="0"/>
              <a:t>“A </a:t>
            </a:r>
            <a:r>
              <a:rPr lang="en-GB" sz="3500" b="1" dirty="0"/>
              <a:t>child, who was born to ordinary people, and who grew up very simply in his own small home town and was trained to be a carpenter. </a:t>
            </a:r>
            <a:endParaRPr lang="en-GB" sz="3500" b="1" dirty="0" smtClean="0"/>
          </a:p>
          <a:p>
            <a:pPr marL="137160" indent="0" fontAlgn="auto">
              <a:spcAft>
                <a:spcPts val="0"/>
              </a:spcAft>
              <a:buClr>
                <a:schemeClr val="tx1">
                  <a:shade val="95000"/>
                </a:schemeClr>
              </a:buClr>
              <a:buFont typeface="Wingdings 2"/>
              <a:buNone/>
              <a:defRPr/>
            </a:pPr>
            <a:endParaRPr lang="en-GB" sz="3500" b="1" dirty="0"/>
          </a:p>
          <a:p>
            <a:pPr marL="137160" indent="0" fontAlgn="auto">
              <a:spcAft>
                <a:spcPts val="0"/>
              </a:spcAft>
              <a:buClr>
                <a:schemeClr val="tx1">
                  <a:shade val="95000"/>
                </a:schemeClr>
              </a:buClr>
              <a:buFont typeface="Wingdings 2"/>
              <a:buNone/>
              <a:defRPr/>
            </a:pPr>
            <a:r>
              <a:rPr lang="en-GB" sz="3500" b="1" dirty="0"/>
              <a:t>His life thus began in humble surroundings, in fact in a stable, but he was to have a profound influence on the course of history, and on the lives of generations of his followers. </a:t>
            </a:r>
            <a:endParaRPr lang="en-GB" sz="3500" b="1" dirty="0" smtClean="0"/>
          </a:p>
          <a:p>
            <a:pPr marL="137160" indent="0" fontAlgn="auto">
              <a:spcAft>
                <a:spcPts val="0"/>
              </a:spcAft>
              <a:buClr>
                <a:schemeClr val="tx1">
                  <a:shade val="95000"/>
                </a:schemeClr>
              </a:buClr>
              <a:buFont typeface="Wingdings 2"/>
              <a:buNone/>
              <a:defRPr/>
            </a:pPr>
            <a:endParaRPr lang="en-GB" sz="3500" b="1" dirty="0"/>
          </a:p>
          <a:p>
            <a:pPr marL="137160" indent="0" fontAlgn="auto">
              <a:spcAft>
                <a:spcPts val="0"/>
              </a:spcAft>
              <a:buClr>
                <a:schemeClr val="tx1">
                  <a:shade val="95000"/>
                </a:schemeClr>
              </a:buClr>
              <a:buFont typeface="Wingdings 2"/>
              <a:buNone/>
              <a:defRPr/>
            </a:pPr>
            <a:r>
              <a:rPr lang="en-GB" sz="3500" b="1" dirty="0"/>
              <a:t>The infant Jesus was fortunate in one very important respect. His parents were loving and considerate. They did their utmost to protect him from harm. They left their own home and became refugees, to save him from King Herod, and they brought him up according to the traditions of their faith</a:t>
            </a:r>
            <a:r>
              <a:rPr lang="en-GB" sz="3500" b="1" dirty="0" smtClean="0"/>
              <a:t>.</a:t>
            </a:r>
          </a:p>
          <a:p>
            <a:pPr marL="137160" indent="0" fontAlgn="auto">
              <a:spcAft>
                <a:spcPts val="0"/>
              </a:spcAft>
              <a:buClr>
                <a:schemeClr val="tx1">
                  <a:shade val="95000"/>
                </a:schemeClr>
              </a:buClr>
              <a:buFont typeface="Wingdings 2"/>
              <a:buNone/>
              <a:defRPr/>
            </a:pPr>
            <a:endParaRPr lang="en-GB" sz="3500" b="1" dirty="0" smtClean="0"/>
          </a:p>
          <a:p>
            <a:pPr marL="137160" indent="0" fontAlgn="auto">
              <a:spcAft>
                <a:spcPts val="0"/>
              </a:spcAft>
              <a:buClr>
                <a:schemeClr val="tx1">
                  <a:shade val="95000"/>
                </a:schemeClr>
              </a:buClr>
              <a:buFont typeface="Wingdings 2"/>
              <a:buNone/>
              <a:defRPr/>
            </a:pPr>
            <a:r>
              <a:rPr lang="en-GB" sz="3500" b="1" dirty="0" smtClean="0"/>
              <a:t>It </a:t>
            </a:r>
            <a:r>
              <a:rPr lang="en-GB" sz="3500" b="1" dirty="0"/>
              <a:t>is no easy task to care for and bring up children, whatever your circumstances - whether you are famous or quite unknown. But we could all help by letting the spirit of Christmas fill our homes with love and care and by heeding Our Lord's injunction to treat others as you would like them to treat you</a:t>
            </a:r>
            <a:r>
              <a:rPr lang="en-GB" sz="3500" b="1" dirty="0" smtClean="0"/>
              <a:t>. </a:t>
            </a:r>
          </a:p>
          <a:p>
            <a:pPr marL="137160" indent="0" fontAlgn="auto">
              <a:spcAft>
                <a:spcPts val="0"/>
              </a:spcAft>
              <a:buClr>
                <a:schemeClr val="tx1">
                  <a:shade val="95000"/>
                </a:schemeClr>
              </a:buClr>
              <a:buFont typeface="Wingdings 2"/>
              <a:buNone/>
              <a:defRPr/>
            </a:pPr>
            <a:endParaRPr lang="en-GB" sz="3500" b="1" dirty="0"/>
          </a:p>
          <a:p>
            <a:pPr marL="137160" indent="0" fontAlgn="auto">
              <a:spcAft>
                <a:spcPts val="0"/>
              </a:spcAft>
              <a:buClr>
                <a:schemeClr val="tx1">
                  <a:shade val="95000"/>
                </a:schemeClr>
              </a:buClr>
              <a:buFont typeface="Wingdings 2"/>
              <a:buNone/>
              <a:defRPr/>
            </a:pPr>
            <a:r>
              <a:rPr lang="en-GB" sz="3500" b="1" dirty="0"/>
              <a:t>When, as the Bible says, Christ grew in wisdom and understanding, he began his task of explaining and teaching just what it is that God wants from us. </a:t>
            </a:r>
            <a:endParaRPr lang="en-GB" sz="3500" b="1" dirty="0" smtClean="0"/>
          </a:p>
          <a:p>
            <a:pPr marL="137160" indent="0" fontAlgn="auto">
              <a:spcAft>
                <a:spcPts val="0"/>
              </a:spcAft>
              <a:buClr>
                <a:schemeClr val="tx1">
                  <a:shade val="95000"/>
                </a:schemeClr>
              </a:buClr>
              <a:buFont typeface="Wingdings 2"/>
              <a:buNone/>
              <a:defRPr/>
            </a:pPr>
            <a:endParaRPr lang="en-GB" sz="3500" b="1" dirty="0"/>
          </a:p>
          <a:p>
            <a:pPr marL="137160" indent="0" fontAlgn="auto">
              <a:spcAft>
                <a:spcPts val="0"/>
              </a:spcAft>
              <a:buClr>
                <a:schemeClr val="tx1">
                  <a:shade val="95000"/>
                </a:schemeClr>
              </a:buClr>
              <a:buFont typeface="Wingdings 2"/>
              <a:buNone/>
              <a:defRPr/>
            </a:pPr>
            <a:r>
              <a:rPr lang="en-GB" sz="3500" b="1" dirty="0"/>
              <a:t>The two lessons that he had for us, which he underlined in everything he said and did, are the messages of God's love and how essential it is that we, too, should love other people. </a:t>
            </a:r>
            <a:endParaRPr lang="en-GB" sz="3500" b="1" dirty="0" smtClean="0"/>
          </a:p>
          <a:p>
            <a:pPr marL="137160" indent="0" fontAlgn="auto">
              <a:spcAft>
                <a:spcPts val="0"/>
              </a:spcAft>
              <a:buClr>
                <a:schemeClr val="tx1">
                  <a:shade val="95000"/>
                </a:schemeClr>
              </a:buClr>
              <a:buFont typeface="Wingdings 2"/>
              <a:buNone/>
              <a:defRPr/>
            </a:pPr>
            <a:endParaRPr lang="en-GB" sz="3500" b="1" dirty="0"/>
          </a:p>
          <a:p>
            <a:pPr marL="137160" indent="0" fontAlgn="auto">
              <a:spcAft>
                <a:spcPts val="0"/>
              </a:spcAft>
              <a:buClr>
                <a:schemeClr val="tx1">
                  <a:shade val="95000"/>
                </a:schemeClr>
              </a:buClr>
              <a:buFont typeface="Wingdings 2"/>
              <a:buNone/>
              <a:defRPr/>
            </a:pPr>
            <a:r>
              <a:rPr lang="en-GB" sz="3500" b="1" dirty="0"/>
              <a:t>There are many serious and threatening problems in this country and in the world but they will never be solved until there is peace in our homes and love in our hearts. </a:t>
            </a:r>
            <a:endParaRPr lang="en-GB" sz="3500" b="1" dirty="0" smtClean="0"/>
          </a:p>
          <a:p>
            <a:pPr marL="137160" indent="0" fontAlgn="auto">
              <a:spcAft>
                <a:spcPts val="0"/>
              </a:spcAft>
              <a:buClr>
                <a:schemeClr val="tx1">
                  <a:shade val="95000"/>
                </a:schemeClr>
              </a:buClr>
              <a:buFont typeface="Wingdings 2"/>
              <a:buNone/>
              <a:defRPr/>
            </a:pPr>
            <a:endParaRPr lang="en-GB" sz="3500" b="1" dirty="0"/>
          </a:p>
          <a:p>
            <a:pPr marL="137160" indent="0" fontAlgn="auto">
              <a:spcAft>
                <a:spcPts val="0"/>
              </a:spcAft>
              <a:buClr>
                <a:schemeClr val="tx1">
                  <a:shade val="95000"/>
                </a:schemeClr>
              </a:buClr>
              <a:buFont typeface="Wingdings 2"/>
              <a:buNone/>
              <a:defRPr/>
            </a:pPr>
            <a:r>
              <a:rPr lang="en-GB" sz="3500" b="1" dirty="0"/>
              <a:t>The message which God sent us by Christ's life and example is a very simple one, even though it seems so difficult to put into practice</a:t>
            </a:r>
            <a:r>
              <a:rPr lang="en-GB" sz="3500" b="1" dirty="0" smtClean="0"/>
              <a:t>.”</a:t>
            </a:r>
            <a:endParaRPr lang="en-GB" sz="3500" b="1" dirty="0"/>
          </a:p>
          <a:p>
            <a:pPr marL="137160" indent="0" fontAlgn="auto">
              <a:spcAft>
                <a:spcPts val="0"/>
              </a:spcAft>
              <a:buClr>
                <a:schemeClr val="tx1">
                  <a:shade val="95000"/>
                </a:schemeClr>
              </a:buClr>
              <a:buFont typeface="Wingdings 2"/>
              <a:buNone/>
              <a:defRPr/>
            </a:pPr>
            <a:endParaRPr lang="en-GB" dirty="0"/>
          </a:p>
        </p:txBody>
      </p:sp>
    </p:spTree>
  </p:cSld>
  <p:clrMapOvr>
    <a:masterClrMapping/>
  </p:clrMapOvr>
  <p:transition spd="slow" advClick="0" advTm="60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1987</a:t>
            </a:r>
            <a:endParaRPr lang="en-GB" dirty="0">
              <a:solidFill>
                <a:schemeClr val="accent4">
                  <a:lumMod val="75000"/>
                </a:schemeClr>
              </a:solidFill>
            </a:endParaRPr>
          </a:p>
        </p:txBody>
      </p:sp>
      <p:sp>
        <p:nvSpPr>
          <p:cNvPr id="35842" name="Content Placeholder 3"/>
          <p:cNvSpPr>
            <a:spLocks noGrp="1"/>
          </p:cNvSpPr>
          <p:nvPr>
            <p:ph idx="1"/>
          </p:nvPr>
        </p:nvSpPr>
        <p:spPr>
          <a:xfrm>
            <a:off x="468313" y="1628775"/>
            <a:ext cx="8229600" cy="4340225"/>
          </a:xfrm>
        </p:spPr>
        <p:txBody>
          <a:bodyPr>
            <a:spAutoFit/>
          </a:bodyPr>
          <a:lstStyle/>
          <a:p>
            <a:pPr marL="136525" indent="0">
              <a:buFont typeface="Wingdings 2" pitchFamily="18" charset="2"/>
              <a:buNone/>
            </a:pPr>
            <a:r>
              <a:rPr lang="en-GB" sz="2000" b="1" smtClean="0"/>
              <a:t>“All too often intolerance creates the resentment and anger which fill the headlines and divide communities and nations and even families.</a:t>
            </a:r>
          </a:p>
          <a:p>
            <a:pPr marL="136525" indent="0">
              <a:buFont typeface="Wingdings 2" pitchFamily="18" charset="2"/>
              <a:buNone/>
            </a:pPr>
            <a:endParaRPr lang="en-GB" sz="2000" b="1" smtClean="0"/>
          </a:p>
          <a:p>
            <a:pPr marL="136525" indent="0">
              <a:buFont typeface="Wingdings 2" pitchFamily="18" charset="2"/>
              <a:buNone/>
            </a:pPr>
            <a:r>
              <a:rPr lang="en-GB" sz="2000" b="1" smtClean="0"/>
              <a:t>From time to time we also see some inspiring examples of tolerance. Mr Gordon Wilson, whose daughter Marie lost her life in the horrifying explosion at Enniskillen on Remembrance Sunday, impressed the whole world by the depth of his forgiveness. </a:t>
            </a:r>
          </a:p>
          <a:p>
            <a:pPr marL="136525" indent="0">
              <a:buFont typeface="Wingdings 2" pitchFamily="18" charset="2"/>
              <a:buNone/>
            </a:pPr>
            <a:endParaRPr lang="en-GB" sz="2000" b="1" smtClean="0"/>
          </a:p>
          <a:p>
            <a:pPr marL="136525" indent="0">
              <a:buFont typeface="Wingdings 2" pitchFamily="18" charset="2"/>
              <a:buNone/>
            </a:pPr>
            <a:r>
              <a:rPr lang="en-GB" sz="2000" b="1" smtClean="0"/>
              <a:t>His strength, and that of his wife, and the courage of their daughter, came from their Christian conviction. All of us will echo their prayer that out of the personal tragedies of Enniskillen may come a reconciliation between the communities.”</a:t>
            </a:r>
          </a:p>
        </p:txBody>
      </p:sp>
    </p:spTree>
  </p:cSld>
  <p:clrMapOvr>
    <a:masterClrMapping/>
  </p:clrMapOvr>
  <p:transition spd="slow" advClick="0" advTm="60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1989</a:t>
            </a:r>
            <a:endParaRPr lang="en-GB" dirty="0">
              <a:solidFill>
                <a:schemeClr val="accent4">
                  <a:lumMod val="75000"/>
                </a:schemeClr>
              </a:solidFill>
            </a:endParaRPr>
          </a:p>
        </p:txBody>
      </p:sp>
      <p:sp>
        <p:nvSpPr>
          <p:cNvPr id="3" name="Content Placeholder 2"/>
          <p:cNvSpPr>
            <a:spLocks noGrp="1"/>
          </p:cNvSpPr>
          <p:nvPr>
            <p:ph idx="1"/>
          </p:nvPr>
        </p:nvSpPr>
        <p:spPr/>
        <p:txBody>
          <a:bodyPr>
            <a:normAutofit fontScale="55000" lnSpcReduction="20000"/>
          </a:bodyPr>
          <a:lstStyle/>
          <a:p>
            <a:pPr marL="137160" indent="0" fontAlgn="auto">
              <a:spcAft>
                <a:spcPts val="0"/>
              </a:spcAft>
              <a:buClr>
                <a:schemeClr val="tx1">
                  <a:shade val="95000"/>
                </a:schemeClr>
              </a:buClr>
              <a:buFont typeface="Wingdings 2"/>
              <a:buNone/>
              <a:defRPr/>
            </a:pPr>
            <a:r>
              <a:rPr lang="en-GB" b="1" dirty="0" smtClean="0"/>
              <a:t>“Men </a:t>
            </a:r>
            <a:r>
              <a:rPr lang="en-GB" b="1" dirty="0"/>
              <a:t>and women have shown themselves to be very clever at inventing things, right back to the time when they found out how much easier it was to move things about on wheels, up to the present time when rockets and computers make it possible for people to travel away from our world into the mystery of space. </a:t>
            </a:r>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a:t>But these technical skills are not enough by themselves. They can only come to the rescue of the planet if we also learn to live by the golden rule which Jesus Christ taught us </a:t>
            </a:r>
            <a:r>
              <a:rPr lang="en-GB" b="1" dirty="0" smtClean="0"/>
              <a:t>– ‘love </a:t>
            </a:r>
            <a:r>
              <a:rPr lang="en-GB" b="1" dirty="0"/>
              <a:t>thy neighbour as </a:t>
            </a:r>
            <a:r>
              <a:rPr lang="en-GB" b="1" dirty="0" smtClean="0"/>
              <a:t>thyself’.</a:t>
            </a:r>
            <a:endParaRPr lang="en-GB" b="1" dirty="0"/>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a:t>Many of you will have heard the story of the Good Samaritan, and of how Christ answered the question (from a clever lawyer who was trying to catch him out) </a:t>
            </a:r>
            <a:r>
              <a:rPr lang="en-GB" b="1" dirty="0" smtClean="0"/>
              <a:t>‘who </a:t>
            </a:r>
            <a:r>
              <a:rPr lang="en-GB" b="1" dirty="0"/>
              <a:t>is my neighbour</a:t>
            </a:r>
            <a:r>
              <a:rPr lang="en-GB" b="1" dirty="0" smtClean="0"/>
              <a:t>?.’ </a:t>
            </a:r>
            <a:endParaRPr lang="en-GB" b="1" dirty="0"/>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a:t>Jesus told of the traveller who was mugged and left injured on the roadside where several important people saw him, and passed by without stopping to help. </a:t>
            </a:r>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a:t>His neighbour was the man who did stop, cared for him, and made sure he was being well looked after before he resumed his own journey.</a:t>
            </a:r>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a:t>It's not very difficult to apply that story to our own times and to work out that our neighbours are those of our friends, or complete strangers, who need a helping hand. </a:t>
            </a:r>
            <a:r>
              <a:rPr lang="en-GB" b="1" dirty="0" smtClean="0"/>
              <a:t>“</a:t>
            </a:r>
            <a:endParaRPr lang="en-GB" b="1" dirty="0"/>
          </a:p>
        </p:txBody>
      </p:sp>
    </p:spTree>
  </p:cSld>
  <p:clrMapOvr>
    <a:masterClrMapping/>
  </p:clrMapOvr>
  <p:transition spd="slow" advClick="0" advTm="60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1990</a:t>
            </a:r>
            <a:endParaRPr lang="en-GB" dirty="0">
              <a:solidFill>
                <a:schemeClr val="accent4">
                  <a:lumMod val="75000"/>
                </a:schemeClr>
              </a:solidFill>
            </a:endParaRPr>
          </a:p>
        </p:txBody>
      </p:sp>
      <p:sp>
        <p:nvSpPr>
          <p:cNvPr id="3" name="Content Placeholder 2"/>
          <p:cNvSpPr>
            <a:spLocks noGrp="1"/>
          </p:cNvSpPr>
          <p:nvPr>
            <p:ph idx="1"/>
          </p:nvPr>
        </p:nvSpPr>
        <p:spPr>
          <a:xfrm>
            <a:off x="468313" y="1989138"/>
            <a:ext cx="8229600" cy="4708525"/>
          </a:xfrm>
        </p:spPr>
        <p:txBody>
          <a:bodyPr>
            <a:normAutofit/>
          </a:bodyPr>
          <a:lstStyle/>
          <a:p>
            <a:pPr marL="137160" indent="0" fontAlgn="auto">
              <a:spcAft>
                <a:spcPts val="0"/>
              </a:spcAft>
              <a:buClr>
                <a:schemeClr val="tx1">
                  <a:shade val="95000"/>
                </a:schemeClr>
              </a:buClr>
              <a:buFont typeface="Wingdings 2"/>
              <a:buNone/>
              <a:defRPr/>
            </a:pPr>
            <a:r>
              <a:rPr lang="en-GB" b="1" dirty="0" smtClean="0"/>
              <a:t>“Let </a:t>
            </a:r>
            <a:r>
              <a:rPr lang="en-GB" b="1" dirty="0"/>
              <a:t>us remember that Christ did not promise the earth to the powerful</a:t>
            </a:r>
            <a:r>
              <a:rPr lang="en-GB" b="1" dirty="0" smtClean="0"/>
              <a:t>.”</a:t>
            </a:r>
          </a:p>
          <a:p>
            <a:pPr marL="548640" indent="-411480" fontAlgn="auto">
              <a:spcAft>
                <a:spcPts val="0"/>
              </a:spcAft>
              <a:buClr>
                <a:schemeClr val="tx1">
                  <a:shade val="95000"/>
                </a:schemeClr>
              </a:buClr>
              <a:buFont typeface="Wingdings 2"/>
              <a:buChar char=""/>
              <a:defRPr/>
            </a:pPr>
            <a:endParaRPr lang="en-GB" dirty="0"/>
          </a:p>
        </p:txBody>
      </p:sp>
    </p:spTree>
  </p:cSld>
  <p:clrMapOvr>
    <a:masterClrMapping/>
  </p:clrMapOvr>
  <p:transition spd="slow" advClick="0" advTm="60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1993</a:t>
            </a:r>
            <a:endParaRPr lang="en-GB" dirty="0">
              <a:solidFill>
                <a:schemeClr val="accent4">
                  <a:lumMod val="75000"/>
                </a:schemeClr>
              </a:solidFill>
            </a:endParaRPr>
          </a:p>
        </p:txBody>
      </p:sp>
      <p:sp>
        <p:nvSpPr>
          <p:cNvPr id="3" name="Content Placeholder 2"/>
          <p:cNvSpPr>
            <a:spLocks noGrp="1"/>
          </p:cNvSpPr>
          <p:nvPr>
            <p:ph idx="1"/>
          </p:nvPr>
        </p:nvSpPr>
        <p:spPr>
          <a:xfrm>
            <a:off x="468313" y="1557338"/>
            <a:ext cx="8567737" cy="3527425"/>
          </a:xfrm>
        </p:spPr>
        <p:txBody>
          <a:bodyPr>
            <a:normAutofit fontScale="25000" lnSpcReduction="20000"/>
          </a:bodyPr>
          <a:lstStyle/>
          <a:p>
            <a:pPr marL="137160" indent="0" fontAlgn="auto">
              <a:spcAft>
                <a:spcPts val="0"/>
              </a:spcAft>
              <a:buClr>
                <a:schemeClr val="tx1">
                  <a:shade val="95000"/>
                </a:schemeClr>
              </a:buClr>
              <a:buFont typeface="Wingdings 2"/>
              <a:buNone/>
              <a:defRPr/>
            </a:pPr>
            <a:r>
              <a:rPr lang="en-GB" sz="7200" b="1" dirty="0" smtClean="0"/>
              <a:t>“I </a:t>
            </a:r>
            <a:r>
              <a:rPr lang="en-GB" sz="7200" b="1" dirty="0"/>
              <a:t>am always moved by those words in St. John's Gospel which we hear on Christmas Day </a:t>
            </a:r>
            <a:r>
              <a:rPr lang="en-GB" sz="7200" b="1" dirty="0" smtClean="0"/>
              <a:t>– </a:t>
            </a:r>
          </a:p>
          <a:p>
            <a:pPr marL="137160" indent="0" fontAlgn="auto">
              <a:spcAft>
                <a:spcPts val="0"/>
              </a:spcAft>
              <a:buClr>
                <a:schemeClr val="tx1">
                  <a:shade val="95000"/>
                </a:schemeClr>
              </a:buClr>
              <a:buFont typeface="Wingdings 2"/>
              <a:buNone/>
              <a:defRPr/>
            </a:pPr>
            <a:endParaRPr lang="en-GB" sz="7200" b="1" dirty="0"/>
          </a:p>
          <a:p>
            <a:pPr marL="137160" indent="0" fontAlgn="auto">
              <a:spcAft>
                <a:spcPts val="0"/>
              </a:spcAft>
              <a:buClr>
                <a:schemeClr val="tx1">
                  <a:shade val="95000"/>
                </a:schemeClr>
              </a:buClr>
              <a:buFont typeface="Wingdings 2"/>
              <a:buNone/>
              <a:defRPr/>
            </a:pPr>
            <a:r>
              <a:rPr lang="en-GB" sz="7200" b="1" dirty="0" smtClean="0"/>
              <a:t>‘He </a:t>
            </a:r>
            <a:r>
              <a:rPr lang="en-GB" sz="7200" b="1" dirty="0"/>
              <a:t>was in the world, and the world was made by him, and the world knew him </a:t>
            </a:r>
            <a:r>
              <a:rPr lang="en-GB" sz="7200" b="1" dirty="0" smtClean="0"/>
              <a:t>not.’</a:t>
            </a:r>
          </a:p>
          <a:p>
            <a:pPr marL="137160" indent="0" fontAlgn="auto">
              <a:spcAft>
                <a:spcPts val="0"/>
              </a:spcAft>
              <a:buClr>
                <a:schemeClr val="tx1">
                  <a:shade val="95000"/>
                </a:schemeClr>
              </a:buClr>
              <a:buFont typeface="Wingdings 2"/>
              <a:buNone/>
              <a:defRPr/>
            </a:pPr>
            <a:endParaRPr lang="en-GB" sz="7200" b="1" dirty="0"/>
          </a:p>
          <a:p>
            <a:pPr marL="137160" indent="0" fontAlgn="auto">
              <a:spcAft>
                <a:spcPts val="0"/>
              </a:spcAft>
              <a:buClr>
                <a:schemeClr val="tx1">
                  <a:shade val="95000"/>
                </a:schemeClr>
              </a:buClr>
              <a:buFont typeface="Wingdings 2"/>
              <a:buNone/>
              <a:defRPr/>
            </a:pPr>
            <a:r>
              <a:rPr lang="en-GB" sz="7200" b="1" dirty="0"/>
              <a:t>We have only to listen to the news to know the truth of that. But the Gospel goes on </a:t>
            </a:r>
            <a:r>
              <a:rPr lang="en-GB" sz="7200" b="1" dirty="0" smtClean="0"/>
              <a:t>– </a:t>
            </a:r>
          </a:p>
          <a:p>
            <a:pPr marL="137160" indent="0" fontAlgn="auto">
              <a:spcAft>
                <a:spcPts val="0"/>
              </a:spcAft>
              <a:buClr>
                <a:schemeClr val="tx1">
                  <a:shade val="95000"/>
                </a:schemeClr>
              </a:buClr>
              <a:buFont typeface="Wingdings 2"/>
              <a:buNone/>
              <a:defRPr/>
            </a:pPr>
            <a:endParaRPr lang="en-GB" sz="7200" b="1" dirty="0"/>
          </a:p>
          <a:p>
            <a:pPr marL="137160" indent="0" fontAlgn="auto">
              <a:spcAft>
                <a:spcPts val="0"/>
              </a:spcAft>
              <a:buClr>
                <a:schemeClr val="tx1">
                  <a:shade val="95000"/>
                </a:schemeClr>
              </a:buClr>
              <a:buFont typeface="Wingdings 2"/>
              <a:buNone/>
              <a:defRPr/>
            </a:pPr>
            <a:r>
              <a:rPr lang="en-GB" sz="7200" b="1" dirty="0" smtClean="0"/>
              <a:t>‘But </a:t>
            </a:r>
            <a:r>
              <a:rPr lang="en-GB" sz="7200" b="1" dirty="0"/>
              <a:t>as many as received him, to them gave he power to become the sons of </a:t>
            </a:r>
            <a:r>
              <a:rPr lang="en-GB" sz="7200" b="1" dirty="0" smtClean="0"/>
              <a:t>God.’ </a:t>
            </a:r>
          </a:p>
          <a:p>
            <a:pPr marL="137160" indent="0" fontAlgn="auto">
              <a:spcAft>
                <a:spcPts val="0"/>
              </a:spcAft>
              <a:buClr>
                <a:schemeClr val="tx1">
                  <a:shade val="95000"/>
                </a:schemeClr>
              </a:buClr>
              <a:buFont typeface="Wingdings 2"/>
              <a:buNone/>
              <a:defRPr/>
            </a:pPr>
            <a:endParaRPr lang="en-GB" sz="7200" b="1" dirty="0"/>
          </a:p>
          <a:p>
            <a:pPr marL="137160" indent="0" fontAlgn="auto">
              <a:spcAft>
                <a:spcPts val="0"/>
              </a:spcAft>
              <a:buClr>
                <a:schemeClr val="tx1">
                  <a:shade val="95000"/>
                </a:schemeClr>
              </a:buClr>
              <a:buFont typeface="Wingdings 2"/>
              <a:buNone/>
              <a:defRPr/>
            </a:pPr>
            <a:r>
              <a:rPr lang="en-GB" sz="7200" b="1" dirty="0"/>
              <a:t>For all the inhumanity around us, let us be grateful for those who have received him and who go about quietly doing their work and His will without thought of reward or recognition. </a:t>
            </a:r>
            <a:endParaRPr lang="en-GB" sz="7200" b="1" dirty="0" smtClean="0"/>
          </a:p>
          <a:p>
            <a:pPr marL="137160" indent="0" fontAlgn="auto">
              <a:spcAft>
                <a:spcPts val="0"/>
              </a:spcAft>
              <a:buClr>
                <a:schemeClr val="tx1">
                  <a:shade val="95000"/>
                </a:schemeClr>
              </a:buClr>
              <a:buFont typeface="Wingdings 2"/>
              <a:buNone/>
              <a:defRPr/>
            </a:pPr>
            <a:endParaRPr lang="en-GB" sz="7200" b="1" dirty="0"/>
          </a:p>
          <a:p>
            <a:pPr marL="137160" indent="0" fontAlgn="auto">
              <a:spcAft>
                <a:spcPts val="0"/>
              </a:spcAft>
              <a:buClr>
                <a:schemeClr val="tx1">
                  <a:shade val="95000"/>
                </a:schemeClr>
              </a:buClr>
              <a:buFont typeface="Wingdings 2"/>
              <a:buNone/>
              <a:defRPr/>
            </a:pPr>
            <a:r>
              <a:rPr lang="en-GB" sz="7200" b="1" dirty="0"/>
              <a:t>They know that there is an eternal truth of much greater significance than our own triumphs and tragedies, and it is embodied by the Child in the Manger. </a:t>
            </a:r>
            <a:endParaRPr lang="en-GB" sz="7200" b="1" dirty="0" smtClean="0"/>
          </a:p>
          <a:p>
            <a:pPr marL="137160" indent="0" fontAlgn="auto">
              <a:spcAft>
                <a:spcPts val="0"/>
              </a:spcAft>
              <a:buClr>
                <a:schemeClr val="tx1">
                  <a:shade val="95000"/>
                </a:schemeClr>
              </a:buClr>
              <a:buFont typeface="Wingdings 2"/>
              <a:buNone/>
              <a:defRPr/>
            </a:pPr>
            <a:endParaRPr lang="en-GB" sz="7200" b="1" dirty="0"/>
          </a:p>
          <a:p>
            <a:pPr marL="137160" indent="0" fontAlgn="auto">
              <a:spcAft>
                <a:spcPts val="0"/>
              </a:spcAft>
              <a:buClr>
                <a:schemeClr val="tx1">
                  <a:shade val="95000"/>
                </a:schemeClr>
              </a:buClr>
              <a:buFont typeface="Wingdings 2"/>
              <a:buNone/>
              <a:defRPr/>
            </a:pPr>
            <a:r>
              <a:rPr lang="en-GB" sz="7200" b="1" dirty="0" smtClean="0"/>
              <a:t>That </a:t>
            </a:r>
            <a:r>
              <a:rPr lang="en-GB" sz="7200" b="1" dirty="0"/>
              <a:t>is their message of hope</a:t>
            </a:r>
            <a:r>
              <a:rPr lang="en-GB" sz="7200" b="1" dirty="0" smtClean="0"/>
              <a:t>.”</a:t>
            </a:r>
            <a:endParaRPr lang="en-GB" sz="7200" b="1" dirty="0"/>
          </a:p>
          <a:p>
            <a:pPr marL="137160" indent="0" fontAlgn="auto">
              <a:spcAft>
                <a:spcPts val="0"/>
              </a:spcAft>
              <a:buClr>
                <a:schemeClr val="tx1">
                  <a:shade val="95000"/>
                </a:schemeClr>
              </a:buClr>
              <a:buFont typeface="Wingdings 2"/>
              <a:buNone/>
              <a:defRPr/>
            </a:pPr>
            <a:endParaRPr lang="en-GB" dirty="0"/>
          </a:p>
        </p:txBody>
      </p:sp>
    </p:spTree>
  </p:cSld>
  <p:clrMapOvr>
    <a:masterClrMapping/>
  </p:clrMapOvr>
  <p:transition spd="slow" advClick="0" advTm="60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1994</a:t>
            </a:r>
            <a:endParaRPr lang="en-GB" dirty="0">
              <a:solidFill>
                <a:schemeClr val="accent4">
                  <a:lumMod val="75000"/>
                </a:schemeClr>
              </a:solidFill>
            </a:endParaRPr>
          </a:p>
        </p:txBody>
      </p:sp>
      <p:sp>
        <p:nvSpPr>
          <p:cNvPr id="3" name="Content Placeholder 2"/>
          <p:cNvSpPr>
            <a:spLocks noGrp="1"/>
          </p:cNvSpPr>
          <p:nvPr>
            <p:ph idx="1"/>
          </p:nvPr>
        </p:nvSpPr>
        <p:spPr/>
        <p:txBody>
          <a:bodyPr>
            <a:normAutofit fontScale="77500" lnSpcReduction="20000"/>
          </a:bodyPr>
          <a:lstStyle/>
          <a:p>
            <a:pPr marL="137160" indent="0" fontAlgn="auto">
              <a:spcAft>
                <a:spcPts val="0"/>
              </a:spcAft>
              <a:buClr>
                <a:schemeClr val="tx1">
                  <a:shade val="95000"/>
                </a:schemeClr>
              </a:buClr>
              <a:buFont typeface="Wingdings 2"/>
              <a:buNone/>
              <a:defRPr/>
            </a:pPr>
            <a:r>
              <a:rPr lang="en-GB" b="1" dirty="0" smtClean="0"/>
              <a:t>“I </a:t>
            </a:r>
            <a:r>
              <a:rPr lang="en-GB" b="1" dirty="0"/>
              <a:t>never thought it would be possible in my lifetime to join with the Patriarch of Moscow and his congregation in a service in that wonderful cathedral in the heart of the Moscow Kremlin. </a:t>
            </a:r>
            <a:endParaRPr lang="en-GB" b="1" dirty="0" smtClean="0"/>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a:t>This Christmas, as we pray for peace at home and abroad - not least in Russia itself - we can also give thanks that such cathedrals and churches will be full and that the great bells, which greeted us, will be ringing out to celebrate our Saviour's birth.</a:t>
            </a:r>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a:t>Christ taught us to love our enemies and to do good to them that hate us. It is a hard lesson to learn, but this year we have seen shining examples of that generosity of spirit which alone can banish division and prejudice</a:t>
            </a:r>
            <a:r>
              <a:rPr lang="en-GB" b="1" dirty="0" smtClean="0"/>
              <a:t>.” </a:t>
            </a:r>
            <a:endParaRPr lang="en-GB" b="1" dirty="0"/>
          </a:p>
          <a:p>
            <a:pPr marL="548640" indent="-411480" fontAlgn="auto">
              <a:spcAft>
                <a:spcPts val="0"/>
              </a:spcAft>
              <a:buClr>
                <a:schemeClr val="tx1">
                  <a:shade val="95000"/>
                </a:schemeClr>
              </a:buClr>
              <a:buFont typeface="Wingdings 2"/>
              <a:buChar char=""/>
              <a:defRPr/>
            </a:pPr>
            <a:endParaRPr lang="en-GB" dirty="0"/>
          </a:p>
        </p:txBody>
      </p:sp>
    </p:spTree>
  </p:cSld>
  <p:clrMapOvr>
    <a:masterClrMapping/>
  </p:clrMapOvr>
  <p:transition spd="slow" advClick="0" advTm="60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1995</a:t>
            </a:r>
            <a:endParaRPr lang="en-GB" dirty="0">
              <a:solidFill>
                <a:schemeClr val="accent4">
                  <a:lumMod val="75000"/>
                </a:schemeClr>
              </a:solidFill>
            </a:endParaRPr>
          </a:p>
        </p:txBody>
      </p:sp>
      <p:sp>
        <p:nvSpPr>
          <p:cNvPr id="41986" name="Content Placeholder 2"/>
          <p:cNvSpPr>
            <a:spLocks noGrp="1"/>
          </p:cNvSpPr>
          <p:nvPr>
            <p:ph idx="1"/>
          </p:nvPr>
        </p:nvSpPr>
        <p:spPr/>
        <p:txBody>
          <a:bodyPr/>
          <a:lstStyle/>
          <a:p>
            <a:pPr marL="136525" indent="0">
              <a:buFont typeface="Wingdings 2" pitchFamily="18" charset="2"/>
              <a:buNone/>
            </a:pPr>
            <a:r>
              <a:rPr lang="en-GB" b="1" smtClean="0"/>
              <a:t>“’Blessed be the peacemakers,’ Christ said, ‘for they shall be called the children of God.’ It is especially to those of you, often peacemakers without knowing it, who are fearful of a troubled and uncertain future, that I bid a Happy Christmas.”</a:t>
            </a:r>
          </a:p>
        </p:txBody>
      </p:sp>
    </p:spTree>
  </p:cSld>
  <p:clrMapOvr>
    <a:masterClrMapping/>
  </p:clrMapOvr>
  <p:transition spd="slow" advClick="0" advTm="60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1996</a:t>
            </a:r>
            <a:endParaRPr lang="en-GB" dirty="0">
              <a:solidFill>
                <a:schemeClr val="accent4">
                  <a:lumMod val="75000"/>
                </a:schemeClr>
              </a:solidFill>
            </a:endParaRPr>
          </a:p>
        </p:txBody>
      </p:sp>
      <p:sp>
        <p:nvSpPr>
          <p:cNvPr id="3" name="Content Placeholder 2"/>
          <p:cNvSpPr>
            <a:spLocks noGrp="1"/>
          </p:cNvSpPr>
          <p:nvPr>
            <p:ph idx="1"/>
          </p:nvPr>
        </p:nvSpPr>
        <p:spPr/>
        <p:txBody>
          <a:bodyPr>
            <a:normAutofit fontScale="62500" lnSpcReduction="20000"/>
          </a:bodyPr>
          <a:lstStyle/>
          <a:p>
            <a:pPr marL="137160" indent="0" fontAlgn="auto">
              <a:spcAft>
                <a:spcPts val="0"/>
              </a:spcAft>
              <a:buClr>
                <a:schemeClr val="tx1">
                  <a:shade val="95000"/>
                </a:schemeClr>
              </a:buClr>
              <a:buFont typeface="Wingdings 2"/>
              <a:buNone/>
              <a:defRPr/>
            </a:pPr>
            <a:r>
              <a:rPr lang="en-GB" b="1" dirty="0" smtClean="0"/>
              <a:t>“Christmas </a:t>
            </a:r>
            <a:r>
              <a:rPr lang="en-GB" b="1" dirty="0"/>
              <a:t>is the celebration of the birth of the founder of the Christian faith, an event which took place almost 2000 years ago; every year, at this time, we are asked to look back at that extraordinary story and remind ourselves of the message which inspired Christ's followers then, and which is just as relevant today.</a:t>
            </a:r>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a:t>At Christmas I enjoy looking back on some of the events of the year. Many have their roots in history but still have a real point for us today. I recall, especially, a dazzling spring day in Norwich when I attended the Maundy Service, the Cathedral providing a spectacular setting. </a:t>
            </a:r>
            <a:endParaRPr lang="en-GB" b="1" dirty="0" smtClean="0"/>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a:t>The lovely service is always a reminder of Christ's words to his disciples: </a:t>
            </a:r>
            <a:r>
              <a:rPr lang="en-GB" b="1" dirty="0" smtClean="0"/>
              <a:t>‘Love </a:t>
            </a:r>
            <a:r>
              <a:rPr lang="en-GB" b="1" dirty="0"/>
              <a:t>one another; as I have loved </a:t>
            </a:r>
            <a:r>
              <a:rPr lang="en-GB" b="1" dirty="0" smtClean="0"/>
              <a:t>you’. </a:t>
            </a:r>
            <a:r>
              <a:rPr lang="en-GB" b="1" dirty="0"/>
              <a:t>It sounds so simple yet it proves so hard to obey</a:t>
            </a:r>
            <a:r>
              <a:rPr lang="en-GB" b="1" dirty="0" smtClean="0"/>
              <a:t>.</a:t>
            </a:r>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a:t>If only we can live up to the example of the child who was born at Christmas with a love that came to embrace the whole world. If only we can let him recapture for us that time when we faced the future with childhood's unbounded faith. </a:t>
            </a:r>
            <a:r>
              <a:rPr lang="en-GB" b="1" dirty="0" smtClean="0"/>
              <a:t>“</a:t>
            </a:r>
            <a:endParaRPr lang="en-GB" b="1" dirty="0"/>
          </a:p>
          <a:p>
            <a:pPr marL="548640" indent="-411480" fontAlgn="auto">
              <a:spcAft>
                <a:spcPts val="0"/>
              </a:spcAft>
              <a:buClr>
                <a:schemeClr val="tx1">
                  <a:shade val="95000"/>
                </a:schemeClr>
              </a:buClr>
              <a:buFont typeface="Wingdings 2"/>
              <a:buChar char=""/>
              <a:defRPr/>
            </a:pPr>
            <a:endParaRPr lang="en-GB" dirty="0"/>
          </a:p>
        </p:txBody>
      </p:sp>
    </p:spTree>
  </p:cSld>
  <p:clrMapOvr>
    <a:masterClrMapping/>
  </p:clrMapOvr>
  <p:transition spd="slow" advClick="0" advTm="60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1997</a:t>
            </a:r>
            <a:endParaRPr lang="en-GB" dirty="0">
              <a:solidFill>
                <a:schemeClr val="accent4">
                  <a:lumMod val="75000"/>
                </a:schemeClr>
              </a:solidFill>
            </a:endParaRPr>
          </a:p>
        </p:txBody>
      </p:sp>
      <p:sp>
        <p:nvSpPr>
          <p:cNvPr id="44034" name="Content Placeholder 2"/>
          <p:cNvSpPr>
            <a:spLocks noGrp="1"/>
          </p:cNvSpPr>
          <p:nvPr>
            <p:ph idx="1"/>
          </p:nvPr>
        </p:nvSpPr>
        <p:spPr/>
        <p:txBody>
          <a:bodyPr/>
          <a:lstStyle/>
          <a:p>
            <a:pPr marL="136525" indent="0">
              <a:buFont typeface="Wingdings 2" pitchFamily="18" charset="2"/>
              <a:buNone/>
            </a:pPr>
            <a:r>
              <a:rPr lang="en-GB" b="1" smtClean="0"/>
              <a:t>“St Paul spoke of the first Christmas as the kindness of God dawning upon the world. The world needs that kindness now more than ever - the kindness and consideration for others that disarms malice and allows us to get on with one another with respect and affection.”</a:t>
            </a:r>
          </a:p>
        </p:txBody>
      </p:sp>
    </p:spTree>
  </p:cSld>
  <p:clrMapOvr>
    <a:masterClrMapping/>
  </p:clrMapOvr>
  <p:transition spd="slow" advClick="0" advTm="6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The Coronation Oath</a:t>
            </a:r>
            <a:endParaRPr lang="en-GB" dirty="0">
              <a:solidFill>
                <a:schemeClr val="accent4">
                  <a:lumMod val="75000"/>
                </a:schemeClr>
              </a:solidFill>
            </a:endParaRPr>
          </a:p>
        </p:txBody>
      </p:sp>
      <p:sp>
        <p:nvSpPr>
          <p:cNvPr id="3" name="Content Placeholder 2"/>
          <p:cNvSpPr>
            <a:spLocks noGrp="1"/>
          </p:cNvSpPr>
          <p:nvPr>
            <p:ph idx="1"/>
          </p:nvPr>
        </p:nvSpPr>
        <p:spPr/>
        <p:txBody>
          <a:bodyPr>
            <a:normAutofit/>
          </a:bodyPr>
          <a:lstStyle/>
          <a:p>
            <a:pPr marL="137160" indent="0" fontAlgn="auto">
              <a:spcAft>
                <a:spcPts val="0"/>
              </a:spcAft>
              <a:buClr>
                <a:schemeClr val="tx1">
                  <a:shade val="95000"/>
                </a:schemeClr>
              </a:buClr>
              <a:buFont typeface="Wingdings 2"/>
              <a:buNone/>
              <a:defRPr/>
            </a:pPr>
            <a:r>
              <a:rPr lang="en-GB" b="1" dirty="0"/>
              <a:t>In response the Queen said:</a:t>
            </a:r>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smtClean="0"/>
              <a:t>“All </a:t>
            </a:r>
            <a:r>
              <a:rPr lang="en-GB" b="1" dirty="0"/>
              <a:t>this I promise to do</a:t>
            </a:r>
            <a:r>
              <a:rPr lang="en-GB" b="1" dirty="0" smtClean="0"/>
              <a:t>.”</a:t>
            </a:r>
            <a:endParaRPr lang="en-GB" b="1" dirty="0"/>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smtClean="0"/>
              <a:t>“The </a:t>
            </a:r>
            <a:r>
              <a:rPr lang="en-GB" b="1" dirty="0"/>
              <a:t>things which I have here before promised, I will perform and keep. So help me God</a:t>
            </a:r>
            <a:r>
              <a:rPr lang="en-GB" b="1" dirty="0" smtClean="0"/>
              <a:t>.”</a:t>
            </a:r>
            <a:endParaRPr lang="en-GB" b="1" dirty="0"/>
          </a:p>
          <a:p>
            <a:pPr marL="548640" indent="-411480" fontAlgn="auto">
              <a:spcAft>
                <a:spcPts val="0"/>
              </a:spcAft>
              <a:buClr>
                <a:schemeClr val="tx1">
                  <a:shade val="95000"/>
                </a:schemeClr>
              </a:buClr>
              <a:buFont typeface="Wingdings 2"/>
              <a:buChar char=""/>
              <a:defRPr/>
            </a:pPr>
            <a:endParaRPr lang="en-GB" dirty="0"/>
          </a:p>
        </p:txBody>
      </p:sp>
    </p:spTree>
  </p:cSld>
  <p:clrMapOvr>
    <a:masterClrMapping/>
  </p:clrMapOvr>
  <p:transition spd="slow" advClick="0" advTm="600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1999</a:t>
            </a:r>
            <a:endParaRPr lang="en-GB" dirty="0">
              <a:solidFill>
                <a:schemeClr val="accent4">
                  <a:lumMod val="75000"/>
                </a:schemeClr>
              </a:solidFill>
            </a:endParaRPr>
          </a:p>
        </p:txBody>
      </p:sp>
      <p:sp>
        <p:nvSpPr>
          <p:cNvPr id="45058" name="Content Placeholder 2"/>
          <p:cNvSpPr>
            <a:spLocks noGrp="1"/>
          </p:cNvSpPr>
          <p:nvPr>
            <p:ph idx="1"/>
          </p:nvPr>
        </p:nvSpPr>
        <p:spPr/>
        <p:txBody>
          <a:bodyPr/>
          <a:lstStyle/>
          <a:p>
            <a:pPr marL="136525" indent="0">
              <a:buFont typeface="Wingdings 2" pitchFamily="18" charset="2"/>
              <a:buNone/>
            </a:pPr>
            <a:r>
              <a:rPr lang="en-GB" b="1" smtClean="0"/>
              <a:t>“This message – ‘love thy neighbour as thyself’ - may be for Christians 2,000 years old. But it is as relevant today as it ever was. I believe it gives us the guidance and the reassurance we need as we step over the threshold into the twenty-first century.”</a:t>
            </a:r>
          </a:p>
        </p:txBody>
      </p:sp>
    </p:spTree>
  </p:cSld>
  <p:clrMapOvr>
    <a:masterClrMapping/>
  </p:clrMapOvr>
  <p:transition spd="slow" advClick="0" advTm="60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3408"/>
            <a:ext cx="8229600" cy="1143000"/>
          </a:xfrm>
        </p:spPr>
        <p:txBody>
          <a:bodyPr/>
          <a:lstStyle/>
          <a:p>
            <a:pPr fontAlgn="auto">
              <a:spcAft>
                <a:spcPts val="0"/>
              </a:spcAft>
              <a:defRPr/>
            </a:pPr>
            <a:r>
              <a:rPr lang="en-GB" dirty="0" smtClean="0">
                <a:solidFill>
                  <a:schemeClr val="accent4">
                    <a:lumMod val="75000"/>
                  </a:schemeClr>
                </a:solidFill>
              </a:rPr>
              <a:t>Christmas 2000</a:t>
            </a:r>
            <a:endParaRPr lang="en-GB" dirty="0">
              <a:solidFill>
                <a:schemeClr val="accent4">
                  <a:lumMod val="75000"/>
                </a:schemeClr>
              </a:solidFill>
            </a:endParaRPr>
          </a:p>
        </p:txBody>
      </p:sp>
      <p:sp>
        <p:nvSpPr>
          <p:cNvPr id="3" name="Content Placeholder 2"/>
          <p:cNvSpPr>
            <a:spLocks noGrp="1"/>
          </p:cNvSpPr>
          <p:nvPr>
            <p:ph idx="1"/>
          </p:nvPr>
        </p:nvSpPr>
        <p:spPr>
          <a:xfrm>
            <a:off x="250825" y="981075"/>
            <a:ext cx="8626475" cy="5040313"/>
          </a:xfrm>
        </p:spPr>
        <p:txBody>
          <a:bodyPr>
            <a:normAutofit fontScale="25000" lnSpcReduction="20000"/>
          </a:bodyPr>
          <a:lstStyle/>
          <a:p>
            <a:pPr marL="137160" indent="0" fontAlgn="auto">
              <a:spcAft>
                <a:spcPts val="0"/>
              </a:spcAft>
              <a:buClr>
                <a:schemeClr val="tx1">
                  <a:shade val="95000"/>
                </a:schemeClr>
              </a:buClr>
              <a:buFont typeface="Wingdings 2"/>
              <a:buNone/>
              <a:defRPr/>
            </a:pPr>
            <a:r>
              <a:rPr lang="en-GB" sz="5600" b="1" dirty="0" smtClean="0"/>
              <a:t>“The </a:t>
            </a:r>
            <a:r>
              <a:rPr lang="en-GB" sz="5600" b="1" dirty="0"/>
              <a:t>simple facts of Jesus' life give us little clue as to the influence he was to have on the world. As a boy he learnt his father's trade as a carpenter. He then became a preacher, recruiting twelve supporters to help him. </a:t>
            </a:r>
          </a:p>
          <a:p>
            <a:pPr marL="137160" indent="0" fontAlgn="auto">
              <a:spcAft>
                <a:spcPts val="0"/>
              </a:spcAft>
              <a:buClr>
                <a:schemeClr val="tx1">
                  <a:shade val="95000"/>
                </a:schemeClr>
              </a:buClr>
              <a:buFont typeface="Wingdings 2"/>
              <a:buNone/>
              <a:defRPr/>
            </a:pPr>
            <a:endParaRPr lang="en-GB" sz="5600" b="1" dirty="0"/>
          </a:p>
          <a:p>
            <a:pPr marL="137160" indent="0" fontAlgn="auto">
              <a:spcAft>
                <a:spcPts val="0"/>
              </a:spcAft>
              <a:buClr>
                <a:schemeClr val="tx1">
                  <a:shade val="95000"/>
                </a:schemeClr>
              </a:buClr>
              <a:buFont typeface="Wingdings 2"/>
              <a:buNone/>
              <a:defRPr/>
            </a:pPr>
            <a:r>
              <a:rPr lang="en-GB" sz="5600" b="1" dirty="0"/>
              <a:t>But his ministry only lasted a few years and he himself never wrote anything down. In his early thirties he was arrested, tortured and crucified with two criminals. His death might have been the end of the story, but then came the resurrection and with it the foundation of the Christian faith.</a:t>
            </a:r>
          </a:p>
          <a:p>
            <a:pPr marL="137160" indent="0" fontAlgn="auto">
              <a:spcAft>
                <a:spcPts val="0"/>
              </a:spcAft>
              <a:buClr>
                <a:schemeClr val="tx1">
                  <a:shade val="95000"/>
                </a:schemeClr>
              </a:buClr>
              <a:buFont typeface="Wingdings 2"/>
              <a:buNone/>
              <a:defRPr/>
            </a:pPr>
            <a:endParaRPr lang="en-GB" sz="5600" b="1" dirty="0"/>
          </a:p>
          <a:p>
            <a:pPr marL="137160" indent="0" fontAlgn="auto">
              <a:spcAft>
                <a:spcPts val="0"/>
              </a:spcAft>
              <a:buClr>
                <a:schemeClr val="tx1">
                  <a:shade val="95000"/>
                </a:schemeClr>
              </a:buClr>
              <a:buFont typeface="Wingdings 2"/>
              <a:buNone/>
              <a:defRPr/>
            </a:pPr>
            <a:r>
              <a:rPr lang="en-GB" sz="5600" b="1" dirty="0"/>
              <a:t>Many will have been inspired by Jesus' simple but powerful teaching: </a:t>
            </a:r>
            <a:r>
              <a:rPr lang="en-GB" sz="5600" b="1" dirty="0" smtClean="0"/>
              <a:t>‘love </a:t>
            </a:r>
            <a:r>
              <a:rPr lang="en-GB" sz="5600" b="1" dirty="0"/>
              <a:t>God and love thy neighbour as </a:t>
            </a:r>
            <a:r>
              <a:rPr lang="en-GB" sz="5600" b="1" dirty="0" smtClean="0"/>
              <a:t>thyself’ </a:t>
            </a:r>
            <a:r>
              <a:rPr lang="en-GB" sz="5600" b="1" dirty="0"/>
              <a:t>- in other words, treat others as you would like them to treat you. His great emphasis was to give spirituality a practical purpose.</a:t>
            </a:r>
          </a:p>
          <a:p>
            <a:pPr marL="137160" indent="0" fontAlgn="auto">
              <a:spcAft>
                <a:spcPts val="0"/>
              </a:spcAft>
              <a:buClr>
                <a:schemeClr val="tx1">
                  <a:shade val="95000"/>
                </a:schemeClr>
              </a:buClr>
              <a:buFont typeface="Wingdings 2"/>
              <a:buNone/>
              <a:defRPr/>
            </a:pPr>
            <a:endParaRPr lang="en-GB" sz="5600" b="1" dirty="0"/>
          </a:p>
          <a:p>
            <a:pPr marL="137160" indent="0" fontAlgn="auto">
              <a:spcAft>
                <a:spcPts val="0"/>
              </a:spcAft>
              <a:buClr>
                <a:schemeClr val="tx1">
                  <a:shade val="95000"/>
                </a:schemeClr>
              </a:buClr>
              <a:buFont typeface="Wingdings 2"/>
              <a:buNone/>
              <a:defRPr/>
            </a:pPr>
            <a:r>
              <a:rPr lang="en-GB" sz="5600" b="1" dirty="0"/>
              <a:t>To many of us our beliefs are of fundamental importance. For me the teachings of Christ and my own personal accountability before God provide a framework in which I try to lead my life. I, like so many of you, have drawn great comfort in difficult times from Christ's words and example.</a:t>
            </a:r>
          </a:p>
          <a:p>
            <a:pPr marL="137160" indent="0" fontAlgn="auto">
              <a:spcAft>
                <a:spcPts val="0"/>
              </a:spcAft>
              <a:buClr>
                <a:schemeClr val="tx1">
                  <a:shade val="95000"/>
                </a:schemeClr>
              </a:buClr>
              <a:buFont typeface="Wingdings 2"/>
              <a:buNone/>
              <a:defRPr/>
            </a:pPr>
            <a:endParaRPr lang="en-GB" sz="5600" b="1" dirty="0"/>
          </a:p>
          <a:p>
            <a:pPr marL="137160" indent="0" fontAlgn="auto">
              <a:spcAft>
                <a:spcPts val="0"/>
              </a:spcAft>
              <a:buClr>
                <a:schemeClr val="tx1">
                  <a:shade val="95000"/>
                </a:schemeClr>
              </a:buClr>
              <a:buFont typeface="Wingdings 2"/>
              <a:buNone/>
              <a:defRPr/>
            </a:pPr>
            <a:r>
              <a:rPr lang="en-GB" sz="5600" b="1" dirty="0"/>
              <a:t>I believe that the Christian message, in the words of a familiar blessing, remains profoundly important to us all:</a:t>
            </a:r>
          </a:p>
          <a:p>
            <a:pPr marL="137160" indent="0" fontAlgn="auto">
              <a:spcAft>
                <a:spcPts val="0"/>
              </a:spcAft>
              <a:buClr>
                <a:schemeClr val="tx1">
                  <a:shade val="95000"/>
                </a:schemeClr>
              </a:buClr>
              <a:buFont typeface="Wingdings 2"/>
              <a:buNone/>
              <a:defRPr/>
            </a:pPr>
            <a:endParaRPr lang="en-GB" sz="5600" b="1" dirty="0"/>
          </a:p>
          <a:p>
            <a:pPr marL="137160" indent="0" fontAlgn="auto">
              <a:spcAft>
                <a:spcPts val="0"/>
              </a:spcAft>
              <a:buClr>
                <a:schemeClr val="tx1">
                  <a:shade val="95000"/>
                </a:schemeClr>
              </a:buClr>
              <a:buFont typeface="Wingdings 2"/>
              <a:buNone/>
              <a:defRPr/>
            </a:pPr>
            <a:r>
              <a:rPr lang="en-GB" sz="5600" b="1" dirty="0" smtClean="0"/>
              <a:t>‘Go </a:t>
            </a:r>
            <a:r>
              <a:rPr lang="en-GB" sz="5600" b="1" dirty="0"/>
              <a:t>forth into the world in peace</a:t>
            </a:r>
            <a:r>
              <a:rPr lang="en-GB" sz="5600" b="1" dirty="0" smtClean="0"/>
              <a:t>, be </a:t>
            </a:r>
            <a:r>
              <a:rPr lang="en-GB" sz="5600" b="1" dirty="0"/>
              <a:t>of good courage</a:t>
            </a:r>
            <a:r>
              <a:rPr lang="en-GB" sz="5600" b="1" dirty="0" smtClean="0"/>
              <a:t>, hold </a:t>
            </a:r>
            <a:r>
              <a:rPr lang="en-GB" sz="5600" b="1" dirty="0"/>
              <a:t>fast that which is good</a:t>
            </a:r>
            <a:r>
              <a:rPr lang="en-GB" sz="5600" b="1" dirty="0" smtClean="0"/>
              <a:t>, </a:t>
            </a:r>
            <a:endParaRPr lang="en-GB" sz="5600" b="1" dirty="0"/>
          </a:p>
          <a:p>
            <a:pPr marL="137160" indent="0" fontAlgn="auto">
              <a:spcAft>
                <a:spcPts val="0"/>
              </a:spcAft>
              <a:buClr>
                <a:schemeClr val="tx1">
                  <a:shade val="95000"/>
                </a:schemeClr>
              </a:buClr>
              <a:buFont typeface="Wingdings 2"/>
              <a:buNone/>
              <a:defRPr/>
            </a:pPr>
            <a:r>
              <a:rPr lang="en-GB" sz="5600" b="1" dirty="0"/>
              <a:t>render to no man evil for evil</a:t>
            </a:r>
            <a:r>
              <a:rPr lang="en-GB" sz="5600" b="1" dirty="0" smtClean="0"/>
              <a:t>, strengthen </a:t>
            </a:r>
            <a:r>
              <a:rPr lang="en-GB" sz="5600" b="1" dirty="0"/>
              <a:t>the faint-hearted</a:t>
            </a:r>
            <a:r>
              <a:rPr lang="en-GB" sz="5600" b="1" dirty="0" smtClean="0"/>
              <a:t>, support </a:t>
            </a:r>
            <a:r>
              <a:rPr lang="en-GB" sz="5600" b="1" dirty="0"/>
              <a:t>the weak</a:t>
            </a:r>
            <a:r>
              <a:rPr lang="en-GB" sz="5600" b="1" dirty="0" smtClean="0"/>
              <a:t>, help </a:t>
            </a:r>
            <a:r>
              <a:rPr lang="en-GB" sz="5600" b="1" dirty="0"/>
              <a:t>the afflicted,</a:t>
            </a:r>
          </a:p>
          <a:p>
            <a:pPr marL="137160" indent="0" fontAlgn="auto">
              <a:spcAft>
                <a:spcPts val="0"/>
              </a:spcAft>
              <a:buClr>
                <a:schemeClr val="tx1">
                  <a:shade val="95000"/>
                </a:schemeClr>
              </a:buClr>
              <a:buFont typeface="Wingdings 2"/>
              <a:buNone/>
              <a:defRPr/>
            </a:pPr>
            <a:r>
              <a:rPr lang="en-GB" sz="5600" b="1" dirty="0"/>
              <a:t>honour all men</a:t>
            </a:r>
            <a:r>
              <a:rPr lang="en-GB" sz="5600" b="1" dirty="0" smtClean="0"/>
              <a:t>.’</a:t>
            </a:r>
            <a:endParaRPr lang="en-GB" sz="5600" b="1" dirty="0"/>
          </a:p>
          <a:p>
            <a:pPr marL="137160" indent="0" fontAlgn="auto">
              <a:spcAft>
                <a:spcPts val="0"/>
              </a:spcAft>
              <a:buClr>
                <a:schemeClr val="tx1">
                  <a:shade val="95000"/>
                </a:schemeClr>
              </a:buClr>
              <a:buFont typeface="Wingdings 2"/>
              <a:buNone/>
              <a:defRPr/>
            </a:pPr>
            <a:endParaRPr lang="en-GB" sz="5600" b="1" dirty="0"/>
          </a:p>
          <a:p>
            <a:pPr marL="137160" indent="0" fontAlgn="auto">
              <a:spcAft>
                <a:spcPts val="0"/>
              </a:spcAft>
              <a:buClr>
                <a:schemeClr val="tx1">
                  <a:shade val="95000"/>
                </a:schemeClr>
              </a:buClr>
              <a:buFont typeface="Wingdings 2"/>
              <a:buNone/>
              <a:defRPr/>
            </a:pPr>
            <a:r>
              <a:rPr lang="en-GB" sz="5600" b="1" dirty="0"/>
              <a:t>It is a simple message of compassion... and yet as powerful as ever today, two thousand years after Christ's birth</a:t>
            </a:r>
            <a:r>
              <a:rPr lang="en-GB" sz="5600" b="1" dirty="0" smtClean="0"/>
              <a:t>.”</a:t>
            </a:r>
            <a:endParaRPr lang="en-GB" sz="5600" b="1" dirty="0"/>
          </a:p>
          <a:p>
            <a:pPr marL="548640" indent="-411480" fontAlgn="auto">
              <a:spcAft>
                <a:spcPts val="0"/>
              </a:spcAft>
              <a:buClr>
                <a:schemeClr val="tx1">
                  <a:shade val="95000"/>
                </a:schemeClr>
              </a:buClr>
              <a:buFont typeface="Wingdings 2"/>
              <a:buChar char=""/>
              <a:defRPr/>
            </a:pPr>
            <a:endParaRPr lang="en-GB" dirty="0"/>
          </a:p>
        </p:txBody>
      </p:sp>
    </p:spTree>
  </p:cSld>
  <p:clrMapOvr>
    <a:masterClrMapping/>
  </p:clrMapOvr>
  <p:transition spd="slow" advClick="0" advTm="60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2001</a:t>
            </a:r>
            <a:endParaRPr lang="en-GB" dirty="0">
              <a:solidFill>
                <a:schemeClr val="accent4">
                  <a:lumMod val="75000"/>
                </a:schemeClr>
              </a:solidFill>
            </a:endParaRPr>
          </a:p>
        </p:txBody>
      </p:sp>
      <p:sp>
        <p:nvSpPr>
          <p:cNvPr id="47106" name="Content Placeholder 2"/>
          <p:cNvSpPr>
            <a:spLocks noGrp="1"/>
          </p:cNvSpPr>
          <p:nvPr>
            <p:ph idx="1"/>
          </p:nvPr>
        </p:nvSpPr>
        <p:spPr>
          <a:xfrm>
            <a:off x="468313" y="1989138"/>
            <a:ext cx="8229600" cy="4708525"/>
          </a:xfrm>
        </p:spPr>
        <p:txBody>
          <a:bodyPr/>
          <a:lstStyle/>
          <a:p>
            <a:pPr marL="136525" indent="0">
              <a:buFont typeface="Wingdings 2" pitchFamily="18" charset="2"/>
              <a:buNone/>
            </a:pPr>
            <a:r>
              <a:rPr lang="en-GB" b="1" smtClean="0"/>
              <a:t>“Christ's birth in Bethlehem so long ago remains a powerful symbol of hope for a better future.”</a:t>
            </a:r>
          </a:p>
        </p:txBody>
      </p:sp>
    </p:spTree>
  </p:cSld>
  <p:clrMapOvr>
    <a:masterClrMapping/>
  </p:clrMapOvr>
  <p:transition spd="slow" advClick="0" advTm="6000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0092"/>
            <a:ext cx="8229600" cy="1143000"/>
          </a:xfrm>
        </p:spPr>
        <p:txBody>
          <a:bodyPr/>
          <a:lstStyle/>
          <a:p>
            <a:pPr fontAlgn="auto">
              <a:spcAft>
                <a:spcPts val="0"/>
              </a:spcAft>
              <a:defRPr/>
            </a:pPr>
            <a:r>
              <a:rPr lang="en-GB" dirty="0" smtClean="0">
                <a:solidFill>
                  <a:schemeClr val="accent4">
                    <a:lumMod val="75000"/>
                  </a:schemeClr>
                </a:solidFill>
              </a:rPr>
              <a:t>Christmas 2002</a:t>
            </a:r>
            <a:endParaRPr lang="en-GB" dirty="0">
              <a:solidFill>
                <a:schemeClr val="accent4">
                  <a:lumMod val="75000"/>
                </a:schemeClr>
              </a:solidFill>
            </a:endParaRPr>
          </a:p>
        </p:txBody>
      </p:sp>
      <p:sp>
        <p:nvSpPr>
          <p:cNvPr id="3" name="Content Placeholder 2"/>
          <p:cNvSpPr>
            <a:spLocks noGrp="1"/>
          </p:cNvSpPr>
          <p:nvPr>
            <p:ph idx="1"/>
          </p:nvPr>
        </p:nvSpPr>
        <p:spPr>
          <a:xfrm>
            <a:off x="539750" y="1268413"/>
            <a:ext cx="8229600" cy="5256212"/>
          </a:xfrm>
        </p:spPr>
        <p:txBody>
          <a:bodyPr>
            <a:normAutofit fontScale="70000" lnSpcReduction="20000"/>
          </a:bodyPr>
          <a:lstStyle/>
          <a:p>
            <a:pPr marL="137160" indent="0" fontAlgn="auto">
              <a:spcAft>
                <a:spcPts val="0"/>
              </a:spcAft>
              <a:buClr>
                <a:schemeClr val="tx1">
                  <a:shade val="95000"/>
                </a:schemeClr>
              </a:buClr>
              <a:buFont typeface="Wingdings 2"/>
              <a:buNone/>
              <a:defRPr/>
            </a:pPr>
            <a:r>
              <a:rPr lang="en-GB" b="1" dirty="0" smtClean="0"/>
              <a:t>“Christmas </a:t>
            </a:r>
            <a:r>
              <a:rPr lang="en-GB" b="1" dirty="0"/>
              <a:t>is the anniversary of the birth of Christ over two thousand years ago, but it is much more than that. It is the celebration of the birth of an idea and an ideal. </a:t>
            </a:r>
            <a:endParaRPr lang="en-GB" b="1" dirty="0" smtClean="0"/>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a:t>Our modern world places such heavy demands on our time and attention that the need to remember our responsibilities to others is greater than ever. It is often difficult to keep this sense of perspective through the ups and downs of everyday life - as this year has constantly reminded me</a:t>
            </a:r>
            <a:r>
              <a:rPr lang="en-GB" b="1" dirty="0" smtClean="0"/>
              <a:t>.</a:t>
            </a:r>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a:t>I know just how much I rely on my own faith to guide me through the good times and the bad. Each day is a new beginning, I know that the only way to live my life is to try to do what is right, to take the long view, to give of my best in all that the day brings, and to put my trust in God. </a:t>
            </a:r>
            <a:endParaRPr lang="en-GB" b="1" dirty="0" smtClean="0"/>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a:t>Like others of you who draw inspiration from your own faith, I draw strength from the message of hope in the Christian </a:t>
            </a:r>
            <a:r>
              <a:rPr lang="en-GB" b="1" dirty="0" smtClean="0"/>
              <a:t>gospel.”</a:t>
            </a:r>
            <a:endParaRPr lang="en-GB" b="1" dirty="0"/>
          </a:p>
          <a:p>
            <a:pPr marL="548640" indent="-411480" fontAlgn="auto">
              <a:spcAft>
                <a:spcPts val="0"/>
              </a:spcAft>
              <a:buClr>
                <a:schemeClr val="tx1">
                  <a:shade val="95000"/>
                </a:schemeClr>
              </a:buClr>
              <a:buFont typeface="Wingdings 2"/>
              <a:buChar char=""/>
              <a:defRPr/>
            </a:pPr>
            <a:endParaRPr lang="en-GB" dirty="0"/>
          </a:p>
        </p:txBody>
      </p:sp>
    </p:spTree>
  </p:cSld>
  <p:clrMapOvr>
    <a:masterClrMapping/>
  </p:clrMapOvr>
  <p:transition spd="slow" advClick="0" advTm="6000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2004</a:t>
            </a:r>
            <a:endParaRPr lang="en-GB" dirty="0">
              <a:solidFill>
                <a:schemeClr val="accent4">
                  <a:lumMod val="75000"/>
                </a:schemeClr>
              </a:solidFill>
            </a:endParaRPr>
          </a:p>
        </p:txBody>
      </p:sp>
      <p:sp>
        <p:nvSpPr>
          <p:cNvPr id="3" name="Content Placeholder 2"/>
          <p:cNvSpPr>
            <a:spLocks noGrp="1"/>
          </p:cNvSpPr>
          <p:nvPr>
            <p:ph idx="1"/>
          </p:nvPr>
        </p:nvSpPr>
        <p:spPr/>
        <p:txBody>
          <a:bodyPr>
            <a:normAutofit fontScale="85000" lnSpcReduction="10000"/>
          </a:bodyPr>
          <a:lstStyle/>
          <a:p>
            <a:pPr marL="137160" indent="0" fontAlgn="auto">
              <a:spcAft>
                <a:spcPts val="0"/>
              </a:spcAft>
              <a:buClr>
                <a:schemeClr val="tx1">
                  <a:shade val="95000"/>
                </a:schemeClr>
              </a:buClr>
              <a:buFont typeface="Wingdings 2"/>
              <a:buNone/>
              <a:defRPr/>
            </a:pPr>
            <a:r>
              <a:rPr lang="en-GB" b="1" dirty="0" smtClean="0"/>
              <a:t>“For </a:t>
            </a:r>
            <a:r>
              <a:rPr lang="en-GB" b="1" dirty="0"/>
              <a:t>me as a Christian one of the most important of these teachings is contained in the parable of the Good Samaritan, when Jesus answers the question </a:t>
            </a:r>
            <a:r>
              <a:rPr lang="en-GB" b="1" dirty="0" smtClean="0"/>
              <a:t>‘who </a:t>
            </a:r>
            <a:r>
              <a:rPr lang="en-GB" b="1" dirty="0"/>
              <a:t>is my </a:t>
            </a:r>
            <a:r>
              <a:rPr lang="en-GB" b="1" dirty="0" smtClean="0"/>
              <a:t>neighbour’. </a:t>
            </a:r>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a:t>It is a timeless story of a victim of a mugging who was ignored by his own countrymen but helped by a foreigner - and a despised foreigner at that. </a:t>
            </a:r>
            <a:endParaRPr lang="en-GB" b="1" dirty="0" smtClean="0"/>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a:t>The implication drawn by Jesus is clear. Everyone is our neighbour, no matter what race, creed or colour. The need to look after a fellow human being is far more important than any cultural or religious differences</a:t>
            </a:r>
            <a:r>
              <a:rPr lang="en-GB" b="1" dirty="0" smtClean="0"/>
              <a:t>.”</a:t>
            </a:r>
            <a:endParaRPr lang="en-GB" b="1" dirty="0"/>
          </a:p>
          <a:p>
            <a:pPr marL="548640" indent="-411480" fontAlgn="auto">
              <a:spcAft>
                <a:spcPts val="0"/>
              </a:spcAft>
              <a:buClr>
                <a:schemeClr val="tx1">
                  <a:shade val="95000"/>
                </a:schemeClr>
              </a:buClr>
              <a:buFont typeface="Wingdings 2"/>
              <a:buChar char=""/>
              <a:defRPr/>
            </a:pPr>
            <a:endParaRPr lang="en-GB" dirty="0"/>
          </a:p>
        </p:txBody>
      </p:sp>
    </p:spTree>
  </p:cSld>
  <p:clrMapOvr>
    <a:masterClrMapping/>
  </p:clrMapOvr>
  <p:transition spd="slow" advClick="0" advTm="6000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2005</a:t>
            </a:r>
            <a:endParaRPr lang="en-GB" dirty="0">
              <a:solidFill>
                <a:schemeClr val="accent4">
                  <a:lumMod val="75000"/>
                </a:schemeClr>
              </a:solidFill>
            </a:endParaRPr>
          </a:p>
        </p:txBody>
      </p:sp>
      <p:sp>
        <p:nvSpPr>
          <p:cNvPr id="50178" name="Content Placeholder 2"/>
          <p:cNvSpPr>
            <a:spLocks noGrp="1"/>
          </p:cNvSpPr>
          <p:nvPr>
            <p:ph idx="1"/>
          </p:nvPr>
        </p:nvSpPr>
        <p:spPr/>
        <p:txBody>
          <a:bodyPr/>
          <a:lstStyle/>
          <a:p>
            <a:pPr marL="136525" indent="0">
              <a:buFont typeface="Wingdings 2" pitchFamily="18" charset="2"/>
              <a:buNone/>
            </a:pPr>
            <a:r>
              <a:rPr lang="en-GB" b="1" smtClean="0"/>
              <a:t>“For Christians this festival of Christmas is the time to remember the birth of the one we call ‘the Prince of Peace’ and our source of ‘light and life’ in both good times and bad. It is not always easy to accept his teaching, but I have no doubt that the New Year will be all the better if we do but try.”</a:t>
            </a:r>
          </a:p>
        </p:txBody>
      </p:sp>
    </p:spTree>
  </p:cSld>
  <p:clrMapOvr>
    <a:masterClrMapping/>
  </p:clrMapOvr>
  <p:transition spd="slow" advClick="0" advTm="6000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2006</a:t>
            </a:r>
            <a:endParaRPr lang="en-GB" dirty="0">
              <a:solidFill>
                <a:schemeClr val="accent4">
                  <a:lumMod val="75000"/>
                </a:schemeClr>
              </a:solidFill>
            </a:endParaRPr>
          </a:p>
        </p:txBody>
      </p:sp>
      <p:sp>
        <p:nvSpPr>
          <p:cNvPr id="3" name="Content Placeholder 2"/>
          <p:cNvSpPr>
            <a:spLocks noGrp="1"/>
          </p:cNvSpPr>
          <p:nvPr>
            <p:ph idx="1"/>
          </p:nvPr>
        </p:nvSpPr>
        <p:spPr/>
        <p:txBody>
          <a:bodyPr>
            <a:normAutofit fontScale="92500" lnSpcReduction="20000"/>
          </a:bodyPr>
          <a:lstStyle/>
          <a:p>
            <a:pPr marL="137160" indent="0" fontAlgn="auto">
              <a:spcAft>
                <a:spcPts val="0"/>
              </a:spcAft>
              <a:buClr>
                <a:schemeClr val="tx1">
                  <a:shade val="95000"/>
                </a:schemeClr>
              </a:buClr>
              <a:buFont typeface="Wingdings 2"/>
              <a:buNone/>
              <a:defRPr/>
            </a:pPr>
            <a:r>
              <a:rPr lang="en-GB" b="1" dirty="0" smtClean="0"/>
              <a:t>“One </a:t>
            </a:r>
            <a:r>
              <a:rPr lang="en-GB" b="1" dirty="0"/>
              <a:t>of the things that has not changed all that much for me is the celebration of Christmas. It remains a time when I try to put aside the anxieties of the moment and remember that Christ was born to bring peace and tolerance to a troubled world</a:t>
            </a:r>
            <a:r>
              <a:rPr lang="en-GB" b="1" dirty="0" smtClean="0"/>
              <a:t>.</a:t>
            </a:r>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a:t>Christ himself told his disciples to let the children come to him, and Saint Paul reminded parents to be gentle with their children, and children to appreciate their parents</a:t>
            </a:r>
            <a:r>
              <a:rPr lang="en-GB" b="1" dirty="0" smtClean="0"/>
              <a:t>.</a:t>
            </a:r>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a:t>For Christians, Christmas marks the birth of our </a:t>
            </a:r>
            <a:r>
              <a:rPr lang="en-GB" b="1" dirty="0" smtClean="0"/>
              <a:t>Saviour.”</a:t>
            </a:r>
            <a:endParaRPr lang="en-GB" b="1" dirty="0"/>
          </a:p>
          <a:p>
            <a:pPr marL="548640" indent="-411480" fontAlgn="auto">
              <a:spcAft>
                <a:spcPts val="0"/>
              </a:spcAft>
              <a:buClr>
                <a:schemeClr val="tx1">
                  <a:shade val="95000"/>
                </a:schemeClr>
              </a:buClr>
              <a:buFont typeface="Wingdings 2"/>
              <a:buChar char=""/>
              <a:defRPr/>
            </a:pPr>
            <a:endParaRPr lang="en-GB" dirty="0"/>
          </a:p>
        </p:txBody>
      </p:sp>
    </p:spTree>
  </p:cSld>
  <p:clrMapOvr>
    <a:masterClrMapping/>
  </p:clrMapOvr>
  <p:transition spd="slow" advClick="0" advTm="6000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2008</a:t>
            </a:r>
            <a:endParaRPr lang="en-GB" dirty="0">
              <a:solidFill>
                <a:schemeClr val="accent4">
                  <a:lumMod val="75000"/>
                </a:schemeClr>
              </a:solidFill>
            </a:endParaRPr>
          </a:p>
        </p:txBody>
      </p:sp>
      <p:sp>
        <p:nvSpPr>
          <p:cNvPr id="3" name="Content Placeholder 2"/>
          <p:cNvSpPr>
            <a:spLocks noGrp="1"/>
          </p:cNvSpPr>
          <p:nvPr>
            <p:ph idx="1"/>
          </p:nvPr>
        </p:nvSpPr>
        <p:spPr/>
        <p:txBody>
          <a:bodyPr>
            <a:normAutofit fontScale="77500" lnSpcReduction="20000"/>
          </a:bodyPr>
          <a:lstStyle/>
          <a:p>
            <a:pPr marL="137160" indent="0" fontAlgn="auto">
              <a:spcAft>
                <a:spcPts val="0"/>
              </a:spcAft>
              <a:buClr>
                <a:schemeClr val="tx1">
                  <a:shade val="95000"/>
                </a:schemeClr>
              </a:buClr>
              <a:buFont typeface="Wingdings 2"/>
              <a:buNone/>
              <a:defRPr/>
            </a:pPr>
            <a:r>
              <a:rPr lang="en-GB" b="1" dirty="0" smtClean="0"/>
              <a:t>“I </a:t>
            </a:r>
            <a:r>
              <a:rPr lang="en-GB" b="1" dirty="0"/>
              <a:t>hope that, like me, you will be comforted by the example of Jesus of Nazareth who, often in circumstances of great adversity, managed to live an outgoing, unselfish and sacrificial life</a:t>
            </a:r>
            <a:r>
              <a:rPr lang="en-GB" b="1" dirty="0" smtClean="0"/>
              <a:t>.</a:t>
            </a:r>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smtClean="0"/>
              <a:t>Countless </a:t>
            </a:r>
            <a:r>
              <a:rPr lang="en-GB" b="1" dirty="0"/>
              <a:t>millions of people around the world continue to celebrate his birthday at Christmas, inspired by his teaching. He makes it clear that genuine human happiness and satisfaction lie more in giving than receiving; more in serving than in being served</a:t>
            </a:r>
            <a:r>
              <a:rPr lang="en-GB" b="1" dirty="0" smtClean="0"/>
              <a:t>.</a:t>
            </a:r>
          </a:p>
          <a:p>
            <a:pPr marL="137160" indent="0" fontAlgn="auto">
              <a:spcAft>
                <a:spcPts val="0"/>
              </a:spcAft>
              <a:buClr>
                <a:schemeClr val="tx1">
                  <a:shade val="95000"/>
                </a:schemeClr>
              </a:buClr>
              <a:buFont typeface="Wingdings 2"/>
              <a:buNone/>
              <a:defRPr/>
            </a:pPr>
            <a:endParaRPr lang="en-GB" b="1" dirty="0"/>
          </a:p>
          <a:p>
            <a:pPr marL="137160" indent="0" fontAlgn="auto">
              <a:spcAft>
                <a:spcPts val="0"/>
              </a:spcAft>
              <a:buClr>
                <a:schemeClr val="tx1">
                  <a:shade val="95000"/>
                </a:schemeClr>
              </a:buClr>
              <a:buFont typeface="Wingdings 2"/>
              <a:buNone/>
              <a:defRPr/>
            </a:pPr>
            <a:r>
              <a:rPr lang="en-GB" b="1" dirty="0"/>
              <a:t>We can surely be grateful that, two thousand years after the birth of Jesus, so many of us are able to draw inspiration from his life and message, and to find in him a source of strength and courage</a:t>
            </a:r>
            <a:r>
              <a:rPr lang="en-GB" b="1" dirty="0" smtClean="0"/>
              <a:t>.”</a:t>
            </a:r>
            <a:endParaRPr lang="en-GB" b="1" dirty="0"/>
          </a:p>
          <a:p>
            <a:pPr marL="548640" indent="-411480" fontAlgn="auto">
              <a:spcAft>
                <a:spcPts val="0"/>
              </a:spcAft>
              <a:buClr>
                <a:schemeClr val="tx1">
                  <a:shade val="95000"/>
                </a:schemeClr>
              </a:buClr>
              <a:buFont typeface="Wingdings 2"/>
              <a:buChar char=""/>
              <a:defRPr/>
            </a:pPr>
            <a:endParaRPr lang="en-GB" dirty="0"/>
          </a:p>
        </p:txBody>
      </p:sp>
    </p:spTree>
  </p:cSld>
  <p:clrMapOvr>
    <a:masterClrMapping/>
  </p:clrMapOvr>
  <p:transition spd="slow" advClick="0" advTm="6000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2010</a:t>
            </a:r>
            <a:endParaRPr lang="en-GB" dirty="0">
              <a:solidFill>
                <a:schemeClr val="accent4">
                  <a:lumMod val="75000"/>
                </a:schemeClr>
              </a:solidFill>
            </a:endParaRPr>
          </a:p>
        </p:txBody>
      </p:sp>
      <p:sp>
        <p:nvSpPr>
          <p:cNvPr id="3" name="Content Placeholder 2"/>
          <p:cNvSpPr>
            <a:spLocks noGrp="1"/>
          </p:cNvSpPr>
          <p:nvPr>
            <p:ph idx="1"/>
          </p:nvPr>
        </p:nvSpPr>
        <p:spPr>
          <a:xfrm>
            <a:off x="468313" y="1844675"/>
            <a:ext cx="8229600" cy="4708525"/>
          </a:xfrm>
        </p:spPr>
        <p:txBody>
          <a:bodyPr>
            <a:normAutofit/>
          </a:bodyPr>
          <a:lstStyle/>
          <a:p>
            <a:pPr marL="137160" indent="0" fontAlgn="auto">
              <a:spcAft>
                <a:spcPts val="0"/>
              </a:spcAft>
              <a:buClr>
                <a:schemeClr val="tx1">
                  <a:shade val="95000"/>
                </a:schemeClr>
              </a:buClr>
              <a:buFont typeface="Wingdings 2"/>
              <a:buNone/>
              <a:defRPr/>
            </a:pPr>
            <a:r>
              <a:rPr lang="en-GB" b="1" dirty="0" smtClean="0"/>
              <a:t>“The </a:t>
            </a:r>
            <a:r>
              <a:rPr lang="en-GB" b="1" dirty="0"/>
              <a:t>King James or Authorized </a:t>
            </a:r>
            <a:r>
              <a:rPr lang="en-GB" b="1" dirty="0" smtClean="0"/>
              <a:t>Bible …… ‘a </a:t>
            </a:r>
            <a:r>
              <a:rPr lang="en-GB" b="1" dirty="0"/>
              <a:t>masterpiece of English prose and the most vivid translation of the scriptures, the glorious language of this Bible has survived the turbulence of history and given many of us the most widely-recognised and beautiful descriptions of the birth of Jesus Christ which we celebrate today</a:t>
            </a:r>
            <a:r>
              <a:rPr lang="en-GB" b="1" dirty="0" smtClean="0"/>
              <a:t>.’”</a:t>
            </a:r>
            <a:endParaRPr lang="en-GB" b="1" dirty="0"/>
          </a:p>
          <a:p>
            <a:pPr marL="548640" indent="-411480" fontAlgn="auto">
              <a:spcAft>
                <a:spcPts val="0"/>
              </a:spcAft>
              <a:buClr>
                <a:schemeClr val="tx1">
                  <a:shade val="95000"/>
                </a:schemeClr>
              </a:buClr>
              <a:buFont typeface="Wingdings 2"/>
              <a:buChar char=""/>
              <a:defRPr/>
            </a:pPr>
            <a:endParaRPr lang="en-GB" dirty="0"/>
          </a:p>
        </p:txBody>
      </p:sp>
    </p:spTree>
  </p:cSld>
  <p:clrMapOvr>
    <a:masterClrMapping/>
  </p:clrMapOvr>
  <p:transition spd="slow" advClick="0" advTm="6000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fontAlgn="auto">
              <a:spcAft>
                <a:spcPts val="0"/>
              </a:spcAft>
              <a:defRPr/>
            </a:pPr>
            <a:r>
              <a:rPr lang="en-GB" dirty="0" smtClean="0">
                <a:solidFill>
                  <a:schemeClr val="accent4">
                    <a:lumMod val="75000"/>
                  </a:schemeClr>
                </a:solidFill>
              </a:rPr>
              <a:t>Christmas 2011</a:t>
            </a:r>
            <a:endParaRPr lang="en-GB" dirty="0">
              <a:solidFill>
                <a:schemeClr val="accent4">
                  <a:lumMod val="75000"/>
                </a:schemeClr>
              </a:solidFill>
            </a:endParaRPr>
          </a:p>
        </p:txBody>
      </p:sp>
      <p:sp>
        <p:nvSpPr>
          <p:cNvPr id="3" name="Content Placeholder 2"/>
          <p:cNvSpPr>
            <a:spLocks noGrp="1"/>
          </p:cNvSpPr>
          <p:nvPr>
            <p:ph idx="1"/>
          </p:nvPr>
        </p:nvSpPr>
        <p:spPr>
          <a:xfrm>
            <a:off x="395288" y="1557338"/>
            <a:ext cx="8229600" cy="5400675"/>
          </a:xfrm>
        </p:spPr>
        <p:txBody>
          <a:bodyPr>
            <a:noAutofit/>
          </a:bodyPr>
          <a:lstStyle/>
          <a:p>
            <a:pPr marL="137160" indent="0" fontAlgn="auto">
              <a:spcAft>
                <a:spcPts val="0"/>
              </a:spcAft>
              <a:buClr>
                <a:schemeClr val="tx1">
                  <a:shade val="95000"/>
                </a:schemeClr>
              </a:buClr>
              <a:buFont typeface="Wingdings 2"/>
              <a:buNone/>
              <a:defRPr/>
            </a:pPr>
            <a:r>
              <a:rPr lang="en-GB" sz="2000" b="1" dirty="0" smtClean="0"/>
              <a:t>“Finding </a:t>
            </a:r>
            <a:r>
              <a:rPr lang="en-GB" sz="2000" b="1" dirty="0"/>
              <a:t>hope in adversity is one of the themes of Christmas. Jesus was born into a world full of fear. </a:t>
            </a:r>
            <a:endParaRPr lang="en-GB" sz="2000" b="1" dirty="0" smtClean="0"/>
          </a:p>
          <a:p>
            <a:pPr marL="137160" indent="0" fontAlgn="auto">
              <a:spcAft>
                <a:spcPts val="0"/>
              </a:spcAft>
              <a:buClr>
                <a:schemeClr val="tx1">
                  <a:shade val="95000"/>
                </a:schemeClr>
              </a:buClr>
              <a:buFont typeface="Wingdings 2"/>
              <a:buNone/>
              <a:defRPr/>
            </a:pPr>
            <a:endParaRPr lang="en-GB" sz="2000" b="1" dirty="0"/>
          </a:p>
          <a:p>
            <a:pPr marL="137160" indent="0" fontAlgn="auto">
              <a:spcAft>
                <a:spcPts val="0"/>
              </a:spcAft>
              <a:buClr>
                <a:schemeClr val="tx1">
                  <a:shade val="95000"/>
                </a:schemeClr>
              </a:buClr>
              <a:buFont typeface="Wingdings 2"/>
              <a:buNone/>
              <a:defRPr/>
            </a:pPr>
            <a:r>
              <a:rPr lang="en-GB" sz="2000" b="1" dirty="0" smtClean="0"/>
              <a:t>The </a:t>
            </a:r>
            <a:r>
              <a:rPr lang="en-GB" sz="2000" b="1" dirty="0"/>
              <a:t>angels came to frightened shepherds with hope in their voices: ‘Fear not’, they urged, ‘we bring you tidings of great joy, which shall be to all people. For unto you is born this day in the City of David a Saviour who is Christ the Lord.’ </a:t>
            </a:r>
          </a:p>
          <a:p>
            <a:pPr marL="137160" indent="0" fontAlgn="auto">
              <a:spcAft>
                <a:spcPts val="0"/>
              </a:spcAft>
              <a:buClr>
                <a:schemeClr val="tx1">
                  <a:shade val="95000"/>
                </a:schemeClr>
              </a:buClr>
              <a:buFont typeface="Wingdings 2"/>
              <a:buNone/>
              <a:defRPr/>
            </a:pPr>
            <a:endParaRPr lang="en-GB" sz="2000" b="1" dirty="0"/>
          </a:p>
          <a:p>
            <a:pPr marL="137160" indent="0" fontAlgn="auto">
              <a:spcAft>
                <a:spcPts val="0"/>
              </a:spcAft>
              <a:buClr>
                <a:schemeClr val="tx1">
                  <a:shade val="95000"/>
                </a:schemeClr>
              </a:buClr>
              <a:buFont typeface="Wingdings 2"/>
              <a:buNone/>
              <a:defRPr/>
            </a:pPr>
            <a:r>
              <a:rPr lang="en-GB" sz="2000" b="1" dirty="0"/>
              <a:t>Although we are capable of great acts of kindness, history teaches us that we sometimes need saving from ourselves – from our recklessness or our greed. God sent into the world a unique person – neither a philosopher nor a general (important though they are) – but a Saviour, with the power to forgive. </a:t>
            </a:r>
            <a:endParaRPr lang="en-GB" sz="2000" b="1" dirty="0" smtClean="0"/>
          </a:p>
          <a:p>
            <a:pPr marL="137160" indent="0" fontAlgn="auto">
              <a:spcAft>
                <a:spcPts val="0"/>
              </a:spcAft>
              <a:buClr>
                <a:schemeClr val="tx1">
                  <a:shade val="95000"/>
                </a:schemeClr>
              </a:buClr>
              <a:buFont typeface="Wingdings 2"/>
              <a:buNone/>
              <a:defRPr/>
            </a:pPr>
            <a:endParaRPr lang="en-GB" sz="1600" b="1" dirty="0"/>
          </a:p>
          <a:p>
            <a:pPr marL="548640" indent="-411480" fontAlgn="auto">
              <a:spcAft>
                <a:spcPts val="0"/>
              </a:spcAft>
              <a:buClr>
                <a:schemeClr val="tx1">
                  <a:shade val="95000"/>
                </a:schemeClr>
              </a:buClr>
              <a:buFont typeface="Wingdings 2"/>
              <a:buChar char=""/>
              <a:defRPr/>
            </a:pPr>
            <a:endParaRPr lang="en-GB" sz="1600" dirty="0"/>
          </a:p>
        </p:txBody>
      </p:sp>
    </p:spTree>
  </p:cSld>
  <p:clrMapOvr>
    <a:masterClrMapping/>
  </p:clrMapOvr>
  <p:transition spd="slow" advClick="0" advTm="6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effectLst>
                  <a:outerShdw blurRad="38100" dist="38100" dir="2700000" algn="tl">
                    <a:srgbClr val="000000">
                      <a:alpha val="43137"/>
                    </a:srgbClr>
                  </a:outerShdw>
                </a:effectLst>
              </a:rPr>
              <a:t>The Coronation Bible</a:t>
            </a:r>
            <a:endParaRPr lang="en-GB"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8313" y="1412875"/>
            <a:ext cx="8229600" cy="5256213"/>
          </a:xfrm>
        </p:spPr>
        <p:txBody>
          <a:bodyPr>
            <a:normAutofit/>
          </a:bodyPr>
          <a:lstStyle/>
          <a:p>
            <a:pPr marL="137160" indent="0" fontAlgn="auto">
              <a:spcAft>
                <a:spcPts val="0"/>
              </a:spcAft>
              <a:buClr>
                <a:schemeClr val="tx1">
                  <a:shade val="95000"/>
                </a:schemeClr>
              </a:buClr>
              <a:buFont typeface="Wingdings 2"/>
              <a:buNone/>
              <a:defRPr/>
            </a:pPr>
            <a:r>
              <a:rPr lang="en-GB" sz="2200" b="1" dirty="0" smtClean="0"/>
              <a:t>During the ceremony in 1953 the Queen received a Bible, the Word of God was presented with the following instructions:</a:t>
            </a:r>
          </a:p>
          <a:p>
            <a:pPr marL="137160" indent="0" fontAlgn="auto">
              <a:spcAft>
                <a:spcPts val="0"/>
              </a:spcAft>
              <a:buClr>
                <a:schemeClr val="tx1">
                  <a:shade val="95000"/>
                </a:schemeClr>
              </a:buClr>
              <a:buFont typeface="Wingdings 2"/>
              <a:buNone/>
              <a:defRPr/>
            </a:pPr>
            <a:endParaRPr lang="en-GB" sz="2200" b="1" dirty="0" smtClean="0"/>
          </a:p>
          <a:p>
            <a:pPr marL="137160" indent="0" fontAlgn="auto">
              <a:spcAft>
                <a:spcPts val="0"/>
              </a:spcAft>
              <a:buClr>
                <a:schemeClr val="tx1">
                  <a:shade val="95000"/>
                </a:schemeClr>
              </a:buClr>
              <a:buFont typeface="Wingdings 2"/>
              <a:buNone/>
              <a:defRPr/>
            </a:pPr>
            <a:r>
              <a:rPr lang="en-GB" sz="2200" b="1" dirty="0" smtClean="0"/>
              <a:t>“To </a:t>
            </a:r>
            <a:r>
              <a:rPr lang="en-GB" sz="2200" b="1" dirty="0"/>
              <a:t>keep your Majesty ever mindful of the law and the Gospel of </a:t>
            </a:r>
            <a:r>
              <a:rPr lang="en-GB" sz="2200" b="1" dirty="0" smtClean="0"/>
              <a:t>God as </a:t>
            </a:r>
            <a:r>
              <a:rPr lang="en-GB" sz="2200" b="1" dirty="0"/>
              <a:t>the Rule for the whole life and government of Christian Princes</a:t>
            </a:r>
            <a:r>
              <a:rPr lang="en-GB" sz="2200" b="1" dirty="0" smtClean="0"/>
              <a:t>, we </a:t>
            </a:r>
            <a:r>
              <a:rPr lang="en-GB" sz="2200" b="1" dirty="0"/>
              <a:t>present you with this Book</a:t>
            </a:r>
            <a:r>
              <a:rPr lang="en-GB" sz="2200" b="1" dirty="0" smtClean="0"/>
              <a:t>, the </a:t>
            </a:r>
            <a:r>
              <a:rPr lang="en-GB" sz="2200" b="1" dirty="0"/>
              <a:t>most valuable thing that this world affords</a:t>
            </a:r>
            <a:r>
              <a:rPr lang="en-GB" sz="2200" b="1" dirty="0" smtClean="0"/>
              <a:t>.”</a:t>
            </a:r>
            <a:endParaRPr lang="en-GB" sz="2200" b="1" dirty="0"/>
          </a:p>
          <a:p>
            <a:pPr marL="137160" indent="0" fontAlgn="auto">
              <a:spcAft>
                <a:spcPts val="0"/>
              </a:spcAft>
              <a:buClr>
                <a:schemeClr val="tx1">
                  <a:shade val="95000"/>
                </a:schemeClr>
              </a:buClr>
              <a:buFont typeface="Wingdings 2"/>
              <a:buNone/>
              <a:defRPr/>
            </a:pPr>
            <a:endParaRPr lang="en-GB" sz="2200" b="1" dirty="0"/>
          </a:p>
          <a:p>
            <a:pPr marL="137160" indent="0" fontAlgn="auto">
              <a:spcAft>
                <a:spcPts val="0"/>
              </a:spcAft>
              <a:buClr>
                <a:schemeClr val="tx1">
                  <a:shade val="95000"/>
                </a:schemeClr>
              </a:buClr>
              <a:buFont typeface="Wingdings 2"/>
              <a:buNone/>
              <a:defRPr/>
            </a:pPr>
            <a:r>
              <a:rPr lang="en-GB" sz="2200" b="1" dirty="0" smtClean="0"/>
              <a:t>“Here </a:t>
            </a:r>
            <a:r>
              <a:rPr lang="en-GB" sz="2200" b="1" dirty="0"/>
              <a:t>is Wisdom</a:t>
            </a:r>
            <a:r>
              <a:rPr lang="en-GB" sz="2200" b="1" dirty="0" smtClean="0"/>
              <a:t>; This </a:t>
            </a:r>
            <a:r>
              <a:rPr lang="en-GB" sz="2200" b="1" dirty="0"/>
              <a:t>is the royal Law</a:t>
            </a:r>
            <a:r>
              <a:rPr lang="en-GB" sz="2200" b="1" dirty="0" smtClean="0"/>
              <a:t>; These </a:t>
            </a:r>
            <a:r>
              <a:rPr lang="en-GB" sz="2200" b="1" dirty="0"/>
              <a:t>are the lively Oracles of God</a:t>
            </a:r>
            <a:r>
              <a:rPr lang="en-GB" sz="2200" b="1" dirty="0" smtClean="0"/>
              <a:t>.”</a:t>
            </a:r>
            <a:endParaRPr lang="en-GB" sz="2200" b="1" dirty="0"/>
          </a:p>
          <a:p>
            <a:pPr marL="548640" indent="-411480" fontAlgn="auto">
              <a:spcAft>
                <a:spcPts val="0"/>
              </a:spcAft>
              <a:buClr>
                <a:schemeClr val="tx1">
                  <a:shade val="95000"/>
                </a:schemeClr>
              </a:buClr>
              <a:buFont typeface="Wingdings 2"/>
              <a:buChar char=""/>
              <a:defRPr/>
            </a:pPr>
            <a:endParaRPr lang="en-GB" dirty="0"/>
          </a:p>
        </p:txBody>
      </p:sp>
    </p:spTree>
  </p:cSld>
  <p:clrMapOvr>
    <a:masterClrMapping/>
  </p:clrMapOvr>
  <p:transition spd="slow" advClick="0" advTm="6000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Content Placeholder 2"/>
          <p:cNvSpPr>
            <a:spLocks noGrp="1"/>
          </p:cNvSpPr>
          <p:nvPr>
            <p:ph idx="1"/>
          </p:nvPr>
        </p:nvSpPr>
        <p:spPr>
          <a:xfrm>
            <a:off x="468313" y="549275"/>
            <a:ext cx="8229600" cy="4708525"/>
          </a:xfrm>
        </p:spPr>
        <p:txBody>
          <a:bodyPr/>
          <a:lstStyle/>
          <a:p>
            <a:pPr marL="136525" indent="0">
              <a:buFont typeface="Wingdings 2" pitchFamily="18" charset="2"/>
              <a:buNone/>
            </a:pPr>
            <a:r>
              <a:rPr lang="en-GB" sz="2000" b="1" smtClean="0"/>
              <a:t>Forgiveness lies at the heart of the Christian faith. It can heal broken families, it can restore friendships and it can reconcile divided communities. It is in forgiveness that we feel the power of God’s love.</a:t>
            </a:r>
          </a:p>
          <a:p>
            <a:pPr marL="136525" indent="0">
              <a:buFont typeface="Wingdings 2" pitchFamily="18" charset="2"/>
              <a:buNone/>
            </a:pPr>
            <a:endParaRPr lang="en-GB" sz="2000" b="1" smtClean="0"/>
          </a:p>
          <a:p>
            <a:pPr marL="136525" indent="0">
              <a:buFont typeface="Wingdings 2" pitchFamily="18" charset="2"/>
              <a:buNone/>
            </a:pPr>
            <a:r>
              <a:rPr lang="en-GB" sz="2000" b="1" smtClean="0"/>
              <a:t>In the last verse of this beautiful carol, ‘O Little Town of Bethlehem’, there’s a prayer:</a:t>
            </a:r>
          </a:p>
          <a:p>
            <a:pPr marL="136525" indent="0">
              <a:buFont typeface="Wingdings 2" pitchFamily="18" charset="2"/>
              <a:buNone/>
            </a:pPr>
            <a:endParaRPr lang="en-GB" sz="2000" b="1" smtClean="0"/>
          </a:p>
          <a:p>
            <a:pPr marL="136525" indent="0">
              <a:buFont typeface="Wingdings 2" pitchFamily="18" charset="2"/>
              <a:buNone/>
            </a:pPr>
            <a:r>
              <a:rPr lang="en-GB" sz="2000" b="1" smtClean="0"/>
              <a:t>‘O Holy Child of Bethlehem</a:t>
            </a:r>
          </a:p>
          <a:p>
            <a:pPr marL="136525" indent="0">
              <a:buFont typeface="Wingdings 2" pitchFamily="18" charset="2"/>
              <a:buNone/>
            </a:pPr>
            <a:r>
              <a:rPr lang="en-GB" sz="2000" b="1" smtClean="0"/>
              <a:t>Descend to us we pray</a:t>
            </a:r>
          </a:p>
          <a:p>
            <a:pPr marL="136525" indent="0">
              <a:buFont typeface="Wingdings 2" pitchFamily="18" charset="2"/>
              <a:buNone/>
            </a:pPr>
            <a:r>
              <a:rPr lang="en-GB" sz="2000" b="1" smtClean="0"/>
              <a:t>Cast out our sin</a:t>
            </a:r>
          </a:p>
          <a:p>
            <a:pPr marL="136525" indent="0">
              <a:buFont typeface="Wingdings 2" pitchFamily="18" charset="2"/>
              <a:buNone/>
            </a:pPr>
            <a:r>
              <a:rPr lang="en-GB" sz="2000" b="1" smtClean="0"/>
              <a:t>And enter in</a:t>
            </a:r>
          </a:p>
          <a:p>
            <a:pPr marL="136525" indent="0">
              <a:buFont typeface="Wingdings 2" pitchFamily="18" charset="2"/>
              <a:buNone/>
            </a:pPr>
            <a:r>
              <a:rPr lang="en-GB" sz="2000" b="1" smtClean="0"/>
              <a:t>Be born in us today’</a:t>
            </a:r>
          </a:p>
          <a:p>
            <a:pPr marL="136525" indent="0">
              <a:buFont typeface="Wingdings 2" pitchFamily="18" charset="2"/>
              <a:buNone/>
            </a:pPr>
            <a:endParaRPr lang="en-GB" sz="2000" b="1" smtClean="0"/>
          </a:p>
          <a:p>
            <a:pPr marL="136525" indent="0">
              <a:buFont typeface="Wingdings 2" pitchFamily="18" charset="2"/>
              <a:buNone/>
            </a:pPr>
            <a:r>
              <a:rPr lang="en-GB" sz="2000" b="1" smtClean="0"/>
              <a:t>It is my prayer that on this Christmas day we might all find room in our lives for the message of the angels and for the love of God through Christ our Lord.”</a:t>
            </a:r>
          </a:p>
          <a:p>
            <a:pPr marL="136525" indent="0">
              <a:buFont typeface="Wingdings 2" pitchFamily="18" charset="2"/>
              <a:buNone/>
            </a:pPr>
            <a:endParaRPr lang="en-GB" sz="2000" b="1" smtClean="0"/>
          </a:p>
        </p:txBody>
      </p:sp>
    </p:spTree>
  </p:cSld>
  <p:clrMapOvr>
    <a:masterClrMapping/>
  </p:clrMapOvr>
  <p:transition spd="slow" advClick="0" advTm="6000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In tribute Billy Graham said</a:t>
            </a:r>
            <a:endParaRPr lang="en-GB" dirty="0">
              <a:solidFill>
                <a:schemeClr val="accent4">
                  <a:lumMod val="75000"/>
                </a:schemeClr>
              </a:solidFill>
            </a:endParaRPr>
          </a:p>
        </p:txBody>
      </p:sp>
      <p:sp>
        <p:nvSpPr>
          <p:cNvPr id="3" name="Content Placeholder 2"/>
          <p:cNvSpPr>
            <a:spLocks noGrp="1"/>
          </p:cNvSpPr>
          <p:nvPr>
            <p:ph idx="1"/>
          </p:nvPr>
        </p:nvSpPr>
        <p:spPr/>
        <p:txBody>
          <a:bodyPr>
            <a:normAutofit/>
          </a:bodyPr>
          <a:lstStyle/>
          <a:p>
            <a:pPr marL="137160" indent="0" fontAlgn="auto">
              <a:spcAft>
                <a:spcPts val="0"/>
              </a:spcAft>
              <a:buClr>
                <a:schemeClr val="tx1">
                  <a:shade val="95000"/>
                </a:schemeClr>
              </a:buClr>
              <a:buFont typeface="Wingdings 2"/>
              <a:buNone/>
              <a:defRPr/>
            </a:pPr>
            <a:r>
              <a:rPr lang="en-GB" b="1" dirty="0" smtClean="0"/>
              <a:t>“I </a:t>
            </a:r>
            <a:r>
              <a:rPr lang="en-GB" b="1" dirty="0"/>
              <a:t>always found her very interested in the Bible and its message. After preaching at Windsor one Sunday, I was sitting next to the Queen at lunch. I told her I had been undecided until the last minute about my choice of sermon and had almost preached on the healing of the crippled man in John 5. Her eyes sparkled and she bubbled over with enthusiasm, as she could do on occasion. </a:t>
            </a:r>
            <a:r>
              <a:rPr lang="en-GB" b="1" dirty="0" smtClean="0"/>
              <a:t>‘I </a:t>
            </a:r>
            <a:r>
              <a:rPr lang="en-GB" b="1" dirty="0"/>
              <a:t>wish you had</a:t>
            </a:r>
            <a:r>
              <a:rPr lang="en-GB" b="1" dirty="0" smtClean="0"/>
              <a:t>!’ </a:t>
            </a:r>
            <a:r>
              <a:rPr lang="en-GB" b="1" dirty="0"/>
              <a:t>she exclaimed. </a:t>
            </a:r>
            <a:r>
              <a:rPr lang="en-GB" b="1" dirty="0" smtClean="0"/>
              <a:t>‘That </a:t>
            </a:r>
            <a:r>
              <a:rPr lang="en-GB" b="1" dirty="0"/>
              <a:t>is my favourite story</a:t>
            </a:r>
            <a:r>
              <a:rPr lang="en-GB" b="1" dirty="0" smtClean="0"/>
              <a:t>.’”</a:t>
            </a:r>
            <a:endParaRPr lang="en-GB" b="1" dirty="0"/>
          </a:p>
          <a:p>
            <a:pPr marL="548640" indent="-411480" fontAlgn="auto">
              <a:spcAft>
                <a:spcPts val="0"/>
              </a:spcAft>
              <a:buClr>
                <a:schemeClr val="tx1">
                  <a:shade val="95000"/>
                </a:schemeClr>
              </a:buClr>
              <a:buFont typeface="Wingdings 2"/>
              <a:buChar char=""/>
              <a:defRPr/>
            </a:pPr>
            <a:endParaRPr lang="en-GB" dirty="0"/>
          </a:p>
          <a:p>
            <a:pPr marL="548640" indent="-411480" fontAlgn="auto">
              <a:spcAft>
                <a:spcPts val="0"/>
              </a:spcAft>
              <a:buClr>
                <a:schemeClr val="tx1">
                  <a:shade val="95000"/>
                </a:schemeClr>
              </a:buClr>
              <a:buFont typeface="Wingdings 2"/>
              <a:buChar char=""/>
              <a:defRPr/>
            </a:pPr>
            <a:endParaRPr lang="en-GB" dirty="0"/>
          </a:p>
        </p:txBody>
      </p:sp>
    </p:spTree>
  </p:cSld>
  <p:clrMapOvr>
    <a:masterClrMapping/>
  </p:clrMapOvr>
  <p:transition spd="slow" advClick="0" advTm="6000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564904"/>
            <a:ext cx="8229600" cy="1143000"/>
          </a:xfrm>
        </p:spPr>
        <p:txBody>
          <a:bodyPr>
            <a:normAutofit fontScale="90000"/>
          </a:bodyPr>
          <a:lstStyle/>
          <a:p>
            <a:pPr fontAlgn="auto">
              <a:spcAft>
                <a:spcPts val="0"/>
              </a:spcAft>
              <a:defRPr/>
            </a:pPr>
            <a:r>
              <a:rPr lang="en-GB" dirty="0" smtClean="0">
                <a:solidFill>
                  <a:schemeClr val="accent4">
                    <a:lumMod val="75000"/>
                  </a:schemeClr>
                </a:solidFill>
                <a:effectLst/>
              </a:rPr>
              <a:t>In 2012 give thanks to God that our Queen has spoken of the Lord Jesus Christ for 60 years.</a:t>
            </a:r>
            <a:r>
              <a:rPr lang="en-GB" dirty="0">
                <a:solidFill>
                  <a:schemeClr val="accent4">
                    <a:lumMod val="75000"/>
                  </a:schemeClr>
                </a:solidFill>
                <a:effectLst/>
              </a:rPr>
              <a:t/>
            </a:r>
            <a:br>
              <a:rPr lang="en-GB" dirty="0">
                <a:solidFill>
                  <a:schemeClr val="accent4">
                    <a:lumMod val="75000"/>
                  </a:schemeClr>
                </a:solidFill>
                <a:effectLst/>
              </a:rPr>
            </a:br>
            <a:r>
              <a:rPr lang="en-GB" dirty="0">
                <a:solidFill>
                  <a:schemeClr val="accent4">
                    <a:lumMod val="75000"/>
                  </a:schemeClr>
                </a:solidFill>
              </a:rPr>
              <a:t/>
            </a:r>
            <a:br>
              <a:rPr lang="en-GB" dirty="0">
                <a:solidFill>
                  <a:schemeClr val="accent4">
                    <a:lumMod val="75000"/>
                  </a:schemeClr>
                </a:solidFill>
              </a:rPr>
            </a:br>
            <a:endParaRPr lang="en-GB" sz="2000" dirty="0">
              <a:solidFill>
                <a:schemeClr val="tx1"/>
              </a:solidFill>
              <a:effectLst/>
            </a:endParaRPr>
          </a:p>
        </p:txBody>
      </p:sp>
    </p:spTree>
  </p:cSld>
  <p:clrMapOvr>
    <a:masterClrMapping/>
  </p:clrMapOvr>
  <p:transition spd="slow" advClick="0" advTm="6000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The Bible says:</a:t>
            </a:r>
            <a:endParaRPr lang="en-GB" dirty="0">
              <a:solidFill>
                <a:schemeClr val="accent4">
                  <a:lumMod val="75000"/>
                </a:schemeClr>
              </a:solidFill>
            </a:endParaRPr>
          </a:p>
        </p:txBody>
      </p:sp>
      <p:sp>
        <p:nvSpPr>
          <p:cNvPr id="58370" name="Content Placeholder 2"/>
          <p:cNvSpPr>
            <a:spLocks noGrp="1"/>
          </p:cNvSpPr>
          <p:nvPr>
            <p:ph idx="1"/>
          </p:nvPr>
        </p:nvSpPr>
        <p:spPr/>
        <p:txBody>
          <a:bodyPr/>
          <a:lstStyle/>
          <a:p>
            <a:pPr marL="136525" indent="0">
              <a:buFont typeface="Wingdings 2" pitchFamily="18" charset="2"/>
              <a:buNone/>
            </a:pPr>
            <a:r>
              <a:rPr lang="en-GB" b="1" smtClean="0"/>
              <a:t>I exhort therefore, that, first of all, supplications, prayers, intercessions, and giving of thanks, be made for all men; For kings, and for all that are in authority; that we may lead a quiet and peaceable life in all godliness and honesty. For this is good and acceptable in the sight of God our Saviour; Who will have all men to be saved, and to come unto the knowledge of the truth. For there is one God, and one mediator between God and men, the man Christ Jesus.</a:t>
            </a:r>
          </a:p>
        </p:txBody>
      </p:sp>
    </p:spTree>
  </p:cSld>
  <p:clrMapOvr>
    <a:masterClrMapping/>
  </p:clrMapOvr>
  <p:transition spd="slow" advClick="0" advTm="6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A Coronation Prayer</a:t>
            </a:r>
            <a:endParaRPr lang="en-GB" dirty="0">
              <a:solidFill>
                <a:schemeClr val="accent4">
                  <a:lumMod val="75000"/>
                </a:schemeClr>
              </a:solidFill>
            </a:endParaRPr>
          </a:p>
        </p:txBody>
      </p:sp>
      <p:sp>
        <p:nvSpPr>
          <p:cNvPr id="3" name="Content Placeholder 2"/>
          <p:cNvSpPr>
            <a:spLocks noGrp="1"/>
          </p:cNvSpPr>
          <p:nvPr>
            <p:ph idx="1"/>
          </p:nvPr>
        </p:nvSpPr>
        <p:spPr/>
        <p:txBody>
          <a:bodyPr>
            <a:normAutofit fontScale="92500" lnSpcReduction="10000"/>
          </a:bodyPr>
          <a:lstStyle/>
          <a:p>
            <a:pPr marL="137160" indent="0" fontAlgn="auto">
              <a:spcAft>
                <a:spcPts val="0"/>
              </a:spcAft>
              <a:buClr>
                <a:schemeClr val="tx1">
                  <a:shade val="95000"/>
                </a:schemeClr>
              </a:buClr>
              <a:buFont typeface="Wingdings 2"/>
              <a:buNone/>
              <a:defRPr/>
            </a:pPr>
            <a:r>
              <a:rPr lang="en-GB" b="1" dirty="0" smtClean="0"/>
              <a:t>“O </a:t>
            </a:r>
            <a:r>
              <a:rPr lang="en-GB" b="1" dirty="0"/>
              <a:t>God</a:t>
            </a:r>
            <a:r>
              <a:rPr lang="en-GB" b="1" dirty="0" smtClean="0"/>
              <a:t>, who </a:t>
            </a:r>
            <a:r>
              <a:rPr lang="en-GB" b="1" dirty="0" err="1"/>
              <a:t>providest</a:t>
            </a:r>
            <a:r>
              <a:rPr lang="en-GB" b="1" dirty="0"/>
              <a:t> for thy people by thy power</a:t>
            </a:r>
            <a:r>
              <a:rPr lang="en-GB" b="1" dirty="0" smtClean="0"/>
              <a:t>, and </a:t>
            </a:r>
            <a:r>
              <a:rPr lang="en-GB" b="1" dirty="0" err="1"/>
              <a:t>rulest</a:t>
            </a:r>
            <a:r>
              <a:rPr lang="en-GB" b="1" dirty="0"/>
              <a:t> over them in love</a:t>
            </a:r>
            <a:r>
              <a:rPr lang="en-GB" b="1" dirty="0" smtClean="0"/>
              <a:t>: Grant </a:t>
            </a:r>
            <a:r>
              <a:rPr lang="en-GB" b="1" dirty="0"/>
              <a:t>unto this thy servant </a:t>
            </a:r>
            <a:r>
              <a:rPr lang="en-GB" b="1" dirty="0" smtClean="0"/>
              <a:t>Elizabeth, our </a:t>
            </a:r>
            <a:r>
              <a:rPr lang="en-GB" b="1" dirty="0"/>
              <a:t>Queen</a:t>
            </a:r>
            <a:r>
              <a:rPr lang="en-GB" b="1" dirty="0" smtClean="0"/>
              <a:t>, the </a:t>
            </a:r>
            <a:r>
              <a:rPr lang="en-GB" b="1" dirty="0"/>
              <a:t>Spirit of wisdom and government</a:t>
            </a:r>
            <a:r>
              <a:rPr lang="en-GB" b="1" dirty="0" smtClean="0"/>
              <a:t>, that </a:t>
            </a:r>
            <a:r>
              <a:rPr lang="en-GB" b="1" dirty="0"/>
              <a:t>being devoted unto thee with her whole heart</a:t>
            </a:r>
            <a:r>
              <a:rPr lang="en-GB" b="1" dirty="0" smtClean="0"/>
              <a:t>, she </a:t>
            </a:r>
            <a:r>
              <a:rPr lang="en-GB" b="1" dirty="0"/>
              <a:t>may so wisely govern</a:t>
            </a:r>
            <a:r>
              <a:rPr lang="en-GB" b="1" dirty="0" smtClean="0"/>
              <a:t>, that </a:t>
            </a:r>
            <a:r>
              <a:rPr lang="en-GB" b="1" dirty="0"/>
              <a:t>in her time thy Church may be in safety</a:t>
            </a:r>
            <a:r>
              <a:rPr lang="en-GB" b="1" dirty="0" smtClean="0"/>
              <a:t>, and </a:t>
            </a:r>
            <a:r>
              <a:rPr lang="en-GB" b="1" dirty="0"/>
              <a:t>Christian devotion may continue in peace</a:t>
            </a:r>
            <a:r>
              <a:rPr lang="en-GB" b="1" dirty="0" smtClean="0"/>
              <a:t>; that </a:t>
            </a:r>
            <a:r>
              <a:rPr lang="en-GB" b="1" dirty="0"/>
              <a:t>so persevering in good works unto the end</a:t>
            </a:r>
            <a:r>
              <a:rPr lang="en-GB" b="1" dirty="0" smtClean="0"/>
              <a:t>, she </a:t>
            </a:r>
            <a:r>
              <a:rPr lang="en-GB" b="1" dirty="0"/>
              <a:t>may by thy mercy come to </a:t>
            </a:r>
            <a:r>
              <a:rPr lang="en-GB" b="1" dirty="0" err="1"/>
              <a:t>thine</a:t>
            </a:r>
            <a:r>
              <a:rPr lang="en-GB" b="1" dirty="0"/>
              <a:t> everlasting kingdom</a:t>
            </a:r>
            <a:r>
              <a:rPr lang="en-GB" b="1" dirty="0" smtClean="0"/>
              <a:t>; through </a:t>
            </a:r>
            <a:r>
              <a:rPr lang="en-GB" b="1" dirty="0"/>
              <a:t>Jesus Christ, thy Son, our Lord</a:t>
            </a:r>
            <a:r>
              <a:rPr lang="en-GB" b="1" dirty="0" smtClean="0"/>
              <a:t>, who </a:t>
            </a:r>
            <a:r>
              <a:rPr lang="en-GB" b="1" dirty="0" err="1"/>
              <a:t>liveth</a:t>
            </a:r>
            <a:r>
              <a:rPr lang="en-GB" b="1" dirty="0"/>
              <a:t> and </a:t>
            </a:r>
            <a:r>
              <a:rPr lang="en-GB" b="1" dirty="0" err="1"/>
              <a:t>reigneth</a:t>
            </a:r>
            <a:r>
              <a:rPr lang="en-GB" b="1" dirty="0"/>
              <a:t> with </a:t>
            </a:r>
            <a:r>
              <a:rPr lang="en-GB" b="1" dirty="0" smtClean="0"/>
              <a:t>thee in </a:t>
            </a:r>
            <a:r>
              <a:rPr lang="en-GB" b="1" dirty="0"/>
              <a:t>the unity of the Holy Ghost</a:t>
            </a:r>
            <a:r>
              <a:rPr lang="en-GB" b="1" dirty="0" smtClean="0"/>
              <a:t>, one </a:t>
            </a:r>
            <a:r>
              <a:rPr lang="en-GB" b="1" dirty="0"/>
              <a:t>God for ever and ever. Amen</a:t>
            </a:r>
            <a:r>
              <a:rPr lang="en-GB" b="1" dirty="0" smtClean="0"/>
              <a:t>.”</a:t>
            </a:r>
            <a:endParaRPr lang="en-GB" b="1" dirty="0"/>
          </a:p>
          <a:p>
            <a:pPr marL="548640" indent="-411480" fontAlgn="auto">
              <a:spcAft>
                <a:spcPts val="0"/>
              </a:spcAft>
              <a:buClr>
                <a:schemeClr val="tx1">
                  <a:shade val="95000"/>
                </a:schemeClr>
              </a:buClr>
              <a:buFont typeface="Wingdings 2"/>
              <a:buChar char=""/>
              <a:defRPr/>
            </a:pPr>
            <a:endParaRPr lang="en-GB" dirty="0"/>
          </a:p>
        </p:txBody>
      </p:sp>
    </p:spTree>
  </p:cSld>
  <p:clrMapOvr>
    <a:masterClrMapping/>
  </p:clrMapOvr>
  <p:transition spd="slow" advClick="0" advTm="6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8876" y="3933056"/>
            <a:ext cx="8229600" cy="1828800"/>
          </a:xfrm>
        </p:spPr>
        <p:txBody>
          <a:bodyPr>
            <a:normAutofit fontScale="90000"/>
          </a:bodyPr>
          <a:lstStyle/>
          <a:p>
            <a:pPr fontAlgn="auto">
              <a:spcAft>
                <a:spcPts val="0"/>
              </a:spcAft>
              <a:defRPr/>
            </a:pPr>
            <a:r>
              <a:rPr lang="en-GB" sz="6600" dirty="0" smtClean="0">
                <a:solidFill>
                  <a:schemeClr val="accent4">
                    <a:lumMod val="75000"/>
                  </a:schemeClr>
                </a:solidFill>
              </a:rPr>
              <a:t/>
            </a:r>
            <a:br>
              <a:rPr lang="en-GB" sz="6600" dirty="0" smtClean="0">
                <a:solidFill>
                  <a:schemeClr val="accent4">
                    <a:lumMod val="75000"/>
                  </a:schemeClr>
                </a:solidFill>
              </a:rPr>
            </a:br>
            <a:r>
              <a:rPr lang="en-GB" sz="6600" dirty="0">
                <a:solidFill>
                  <a:schemeClr val="accent4">
                    <a:lumMod val="75000"/>
                  </a:schemeClr>
                </a:solidFill>
              </a:rPr>
              <a:t/>
            </a:r>
            <a:br>
              <a:rPr lang="en-GB" sz="6600" dirty="0">
                <a:solidFill>
                  <a:schemeClr val="accent4">
                    <a:lumMod val="75000"/>
                  </a:schemeClr>
                </a:solidFill>
              </a:rPr>
            </a:br>
            <a:r>
              <a:rPr lang="en-GB" sz="6600" dirty="0" smtClean="0">
                <a:solidFill>
                  <a:schemeClr val="accent4">
                    <a:lumMod val="75000"/>
                  </a:schemeClr>
                </a:solidFill>
                <a:effectLst/>
              </a:rPr>
              <a:t>1952 – 2012</a:t>
            </a:r>
            <a:br>
              <a:rPr lang="en-GB" sz="6600" dirty="0" smtClean="0">
                <a:solidFill>
                  <a:schemeClr val="accent4">
                    <a:lumMod val="75000"/>
                  </a:schemeClr>
                </a:solidFill>
                <a:effectLst/>
              </a:rPr>
            </a:br>
            <a:r>
              <a:rPr lang="en-GB" sz="6600" dirty="0">
                <a:solidFill>
                  <a:schemeClr val="accent4">
                    <a:lumMod val="75000"/>
                  </a:schemeClr>
                </a:solidFill>
                <a:effectLst/>
              </a:rPr>
              <a:t/>
            </a:r>
            <a:br>
              <a:rPr lang="en-GB" sz="6600" dirty="0">
                <a:solidFill>
                  <a:schemeClr val="accent4">
                    <a:lumMod val="75000"/>
                  </a:schemeClr>
                </a:solidFill>
                <a:effectLst/>
              </a:rPr>
            </a:br>
            <a:r>
              <a:rPr lang="en-GB" sz="6600" dirty="0" smtClean="0">
                <a:solidFill>
                  <a:schemeClr val="accent4">
                    <a:lumMod val="75000"/>
                  </a:schemeClr>
                </a:solidFill>
                <a:effectLst/>
              </a:rPr>
              <a:t>Sixty years of Diamond’s from  the queen</a:t>
            </a:r>
            <a:r>
              <a:rPr lang="en-GB" dirty="0" smtClean="0"/>
              <a:t/>
            </a:r>
            <a:br>
              <a:rPr lang="en-GB" dirty="0" smtClean="0"/>
            </a:br>
            <a:endParaRPr lang="en-GB" dirty="0"/>
          </a:p>
        </p:txBody>
      </p:sp>
      <p:pic>
        <p:nvPicPr>
          <p:cNvPr id="19458" name="Picture 5" descr="C:\Users\Nei\AppData\Local\Microsoft\Windows\Temporary Internet Files\Content.IE5\Z0YKTUW1\MC900441702[1].png"/>
          <p:cNvPicPr>
            <a:picLocks noChangeAspect="1" noChangeArrowheads="1"/>
          </p:cNvPicPr>
          <p:nvPr/>
        </p:nvPicPr>
        <p:blipFill>
          <a:blip r:embed="rId2"/>
          <a:srcRect/>
          <a:stretch>
            <a:fillRect/>
          </a:stretch>
        </p:blipFill>
        <p:spPr bwMode="auto">
          <a:xfrm>
            <a:off x="250825" y="4114800"/>
            <a:ext cx="2743200" cy="2743200"/>
          </a:xfrm>
          <a:prstGeom prst="rect">
            <a:avLst/>
          </a:prstGeom>
          <a:noFill/>
          <a:ln w="9525">
            <a:noFill/>
            <a:miter lim="800000"/>
            <a:headEnd/>
            <a:tailEnd/>
          </a:ln>
        </p:spPr>
      </p:pic>
    </p:spTree>
  </p:cSld>
  <p:clrMapOvr>
    <a:masterClrMapping/>
  </p:clrMapOvr>
  <p:transition spd="slow" advClick="0" advTm="6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sz="4400" dirty="0" smtClean="0">
                <a:solidFill>
                  <a:schemeClr val="accent4">
                    <a:lumMod val="75000"/>
                  </a:schemeClr>
                </a:solidFill>
              </a:rPr>
              <a:t>Christmas 1954</a:t>
            </a:r>
            <a:endParaRPr lang="en-GB" sz="4400" dirty="0">
              <a:solidFill>
                <a:schemeClr val="accent4">
                  <a:lumMod val="75000"/>
                </a:schemeClr>
              </a:solidFill>
            </a:endParaRPr>
          </a:p>
        </p:txBody>
      </p:sp>
      <p:sp>
        <p:nvSpPr>
          <p:cNvPr id="3" name="Content Placeholder 2"/>
          <p:cNvSpPr>
            <a:spLocks noGrp="1"/>
          </p:cNvSpPr>
          <p:nvPr>
            <p:ph idx="1"/>
          </p:nvPr>
        </p:nvSpPr>
        <p:spPr>
          <a:xfrm>
            <a:off x="1042988" y="2349500"/>
            <a:ext cx="7058025" cy="2809875"/>
          </a:xfrm>
        </p:spPr>
        <p:txBody>
          <a:bodyPr>
            <a:normAutofit/>
          </a:bodyPr>
          <a:lstStyle/>
          <a:p>
            <a:pPr marL="137160" indent="0" fontAlgn="auto">
              <a:spcAft>
                <a:spcPts val="0"/>
              </a:spcAft>
              <a:buClr>
                <a:schemeClr val="tx1">
                  <a:shade val="95000"/>
                </a:schemeClr>
              </a:buClr>
              <a:buFont typeface="Wingdings 2"/>
              <a:buNone/>
              <a:defRPr/>
            </a:pPr>
            <a:r>
              <a:rPr lang="en-GB" b="1" dirty="0" smtClean="0"/>
              <a:t>“The </a:t>
            </a:r>
            <a:r>
              <a:rPr lang="en-GB" b="1" dirty="0"/>
              <a:t>Light, kindled in Bethlehem and then streaming from the cottage window in Nazareth, has illumined the world for two thousand years</a:t>
            </a:r>
            <a:r>
              <a:rPr lang="en-GB" b="1" dirty="0" smtClean="0"/>
              <a:t>.”</a:t>
            </a:r>
            <a:endParaRPr lang="en-GB" b="1" dirty="0"/>
          </a:p>
          <a:p>
            <a:pPr marL="548640" indent="-411480" fontAlgn="auto">
              <a:spcAft>
                <a:spcPts val="0"/>
              </a:spcAft>
              <a:buClr>
                <a:schemeClr val="tx1">
                  <a:shade val="95000"/>
                </a:schemeClr>
              </a:buClr>
              <a:buFont typeface="Wingdings 2"/>
              <a:buChar char=""/>
              <a:defRPr/>
            </a:pPr>
            <a:endParaRPr lang="en-GB" dirty="0"/>
          </a:p>
        </p:txBody>
      </p:sp>
    </p:spTree>
  </p:cSld>
  <p:clrMapOvr>
    <a:masterClrMapping/>
  </p:clrMapOvr>
  <p:transition spd="slow" advClick="0" advTm="6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4">
                    <a:lumMod val="75000"/>
                  </a:schemeClr>
                </a:solidFill>
              </a:rPr>
              <a:t>Christmas 1957</a:t>
            </a:r>
            <a:endParaRPr lang="en-GB" dirty="0">
              <a:solidFill>
                <a:schemeClr val="accent4">
                  <a:lumMod val="75000"/>
                </a:schemeClr>
              </a:solidFill>
            </a:endParaRPr>
          </a:p>
        </p:txBody>
      </p:sp>
      <p:sp>
        <p:nvSpPr>
          <p:cNvPr id="21506" name="Content Placeholder 2"/>
          <p:cNvSpPr>
            <a:spLocks noGrp="1"/>
          </p:cNvSpPr>
          <p:nvPr>
            <p:ph idx="1"/>
          </p:nvPr>
        </p:nvSpPr>
        <p:spPr>
          <a:xfrm>
            <a:off x="468313" y="2060575"/>
            <a:ext cx="8229600" cy="4710113"/>
          </a:xfrm>
        </p:spPr>
        <p:txBody>
          <a:bodyPr/>
          <a:lstStyle/>
          <a:p>
            <a:pPr marL="136525" indent="0">
              <a:buFont typeface="Wingdings 2" pitchFamily="18" charset="2"/>
              <a:buNone/>
            </a:pPr>
            <a:r>
              <a:rPr lang="en-GB" b="1" smtClean="0"/>
              <a:t>“Neither the long and troubled centuries that have passed since that child was born, nor the complex scientific developments of our age, have done anything to dim the simple joy and bright hope we all feel when we celebrate his birthday.”</a:t>
            </a:r>
          </a:p>
          <a:p>
            <a:pPr marL="136525" indent="0">
              <a:buFont typeface="Wingdings 2" pitchFamily="18" charset="2"/>
              <a:buNone/>
            </a:pPr>
            <a:endParaRPr lang="en-GB" smtClean="0"/>
          </a:p>
        </p:txBody>
      </p:sp>
    </p:spTree>
  </p:cSld>
  <p:clrMapOvr>
    <a:masterClrMapping/>
  </p:clrMapOvr>
  <p:transition spd="slow" advClick="0" advTm="6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lstStyle/>
          <a:p>
            <a:pPr fontAlgn="auto">
              <a:spcAft>
                <a:spcPts val="0"/>
              </a:spcAft>
              <a:defRPr/>
            </a:pPr>
            <a:r>
              <a:rPr lang="en-GB" dirty="0" smtClean="0">
                <a:solidFill>
                  <a:schemeClr val="accent4">
                    <a:lumMod val="75000"/>
                  </a:schemeClr>
                </a:solidFill>
              </a:rPr>
              <a:t>Christmas 1958</a:t>
            </a:r>
            <a:endParaRPr lang="en-GB" dirty="0">
              <a:solidFill>
                <a:schemeClr val="accent4">
                  <a:lumMod val="75000"/>
                </a:schemeClr>
              </a:solidFill>
            </a:endParaRPr>
          </a:p>
        </p:txBody>
      </p:sp>
      <p:sp>
        <p:nvSpPr>
          <p:cNvPr id="22530" name="Content Placeholder 2"/>
          <p:cNvSpPr>
            <a:spLocks noGrp="1"/>
          </p:cNvSpPr>
          <p:nvPr>
            <p:ph idx="1"/>
          </p:nvPr>
        </p:nvSpPr>
        <p:spPr>
          <a:xfrm>
            <a:off x="395288" y="1341438"/>
            <a:ext cx="8229600" cy="4708525"/>
          </a:xfrm>
        </p:spPr>
        <p:txBody>
          <a:bodyPr/>
          <a:lstStyle/>
          <a:p>
            <a:pPr marL="136525" indent="0">
              <a:buFont typeface="Wingdings 2" pitchFamily="18" charset="2"/>
              <a:buNone/>
            </a:pPr>
            <a:r>
              <a:rPr lang="en-GB" sz="1800" b="1" smtClean="0"/>
              <a:t>“But it is not the new inventions which are the difficulty. The trouble is caused by unthinking people who carelessly throw away ageless ideals as if they were old and outworn machinery. </a:t>
            </a:r>
          </a:p>
          <a:p>
            <a:pPr marL="136525" indent="0">
              <a:buFont typeface="Wingdings 2" pitchFamily="18" charset="2"/>
              <a:buNone/>
            </a:pPr>
            <a:endParaRPr lang="en-GB" sz="1800" b="1" smtClean="0"/>
          </a:p>
          <a:p>
            <a:pPr marL="136525" indent="0">
              <a:buFont typeface="Wingdings 2" pitchFamily="18" charset="2"/>
              <a:buNone/>
            </a:pPr>
            <a:r>
              <a:rPr lang="en-GB" sz="1800" b="1" smtClean="0"/>
              <a:t>They would have religion thrown aside, morality in personal and public life made meaningless, honestly counted as foolishness and self-interest set up in place of self-restraint. </a:t>
            </a:r>
          </a:p>
          <a:p>
            <a:pPr marL="136525" indent="0">
              <a:buFont typeface="Wingdings 2" pitchFamily="18" charset="2"/>
              <a:buNone/>
            </a:pPr>
            <a:endParaRPr lang="en-GB" sz="1800" b="1" smtClean="0"/>
          </a:p>
          <a:p>
            <a:pPr marL="136525" indent="0">
              <a:buFont typeface="Wingdings 2" pitchFamily="18" charset="2"/>
              <a:buNone/>
            </a:pPr>
            <a:r>
              <a:rPr lang="en-GB" sz="1800" b="1" smtClean="0"/>
              <a:t>I would like to read you a few lines from 'Pilgrim's Progress', because I am sure we can say with Mr Valiant for Truth, these words:”</a:t>
            </a:r>
          </a:p>
          <a:p>
            <a:pPr marL="136525" indent="0">
              <a:buFont typeface="Wingdings 2" pitchFamily="18" charset="2"/>
              <a:buNone/>
            </a:pPr>
            <a:endParaRPr lang="en-GB" sz="1800" b="1" smtClean="0"/>
          </a:p>
          <a:p>
            <a:pPr marL="136525" indent="0">
              <a:buFont typeface="Wingdings 2" pitchFamily="18" charset="2"/>
              <a:buNone/>
            </a:pPr>
            <a:r>
              <a:rPr lang="en-GB" sz="1800" b="1" smtClean="0"/>
              <a:t>‘Though with great difficulty I am got hither, yet now I do not repent me of all the trouble I have been at to arrive where I am. My sword I give to him that shall succeed me in my pilgrimage and my courage and skill to him that can get it. My marks and scars I carry with me, to be a witness for me that I have fought his battles who now will be my rewarder.’”</a:t>
            </a:r>
          </a:p>
        </p:txBody>
      </p:sp>
    </p:spTree>
  </p:cSld>
  <p:clrMapOvr>
    <a:masterClrMapping/>
  </p:clrMapOvr>
  <p:transition spd="slow" advClick="0" advTm="60000"/>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1142</TotalTime>
  <Words>3773</Words>
  <Application>Microsoft Office PowerPoint</Application>
  <PresentationFormat>On-screen Show (4:3)</PresentationFormat>
  <Paragraphs>175</Paragraphs>
  <Slides>43</Slides>
  <Notes>1</Notes>
  <HiddenSlides>0</HiddenSlides>
  <MMClips>0</MMClips>
  <ScaleCrop>false</ScaleCrop>
  <HeadingPairs>
    <vt:vector size="6" baseType="variant">
      <vt:variant>
        <vt:lpstr>Fonts Used</vt:lpstr>
      </vt:variant>
      <vt:variant>
        <vt:i4>7</vt:i4>
      </vt:variant>
      <vt:variant>
        <vt:lpstr>Design Template</vt:lpstr>
      </vt:variant>
      <vt:variant>
        <vt:i4>1</vt:i4>
      </vt:variant>
      <vt:variant>
        <vt:lpstr>Slide Titles</vt:lpstr>
      </vt:variant>
      <vt:variant>
        <vt:i4>43</vt:i4>
      </vt:variant>
    </vt:vector>
  </HeadingPairs>
  <TitlesOfParts>
    <vt:vector size="51" baseType="lpstr">
      <vt:lpstr>Book Antiqua</vt:lpstr>
      <vt:lpstr>Arial</vt:lpstr>
      <vt:lpstr>Lucida Sans</vt:lpstr>
      <vt:lpstr>Wingdings 2</vt:lpstr>
      <vt:lpstr>Wingdings</vt:lpstr>
      <vt:lpstr>Wingdings 3</vt:lpstr>
      <vt:lpstr>Calibri</vt:lpstr>
      <vt:lpstr>Apex</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Diamonds</dc:title>
  <dc:creator>Nei</dc:creator>
  <cp:lastModifiedBy>University Of Strathclyde</cp:lastModifiedBy>
  <cp:revision>48</cp:revision>
  <dcterms:created xsi:type="dcterms:W3CDTF">2012-02-05T09:52:28Z</dcterms:created>
  <dcterms:modified xsi:type="dcterms:W3CDTF">2012-06-02T10:54:30Z</dcterms:modified>
</cp:coreProperties>
</file>